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9"/>
  </p:notesMasterIdLst>
  <p:sldIdLst>
    <p:sldId id="261" r:id="rId2"/>
    <p:sldId id="276" r:id="rId3"/>
    <p:sldId id="282" r:id="rId4"/>
    <p:sldId id="284" r:id="rId5"/>
    <p:sldId id="285" r:id="rId6"/>
    <p:sldId id="289" r:id="rId7"/>
    <p:sldId id="287" r:id="rId8"/>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7" autoAdjust="0"/>
  </p:normalViewPr>
  <p:slideViewPr>
    <p:cSldViewPr>
      <p:cViewPr varScale="1">
        <p:scale>
          <a:sx n="102" d="100"/>
          <a:sy n="102" d="100"/>
        </p:scale>
        <p:origin x="10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C23A5B-3DB5-4967-A55E-E27B2D5803AC}"/>
              </a:ext>
            </a:extLst>
          </p:cNvPr>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a:extLst>
              <a:ext uri="{FF2B5EF4-FFF2-40B4-BE49-F238E27FC236}">
                <a16:creationId xmlns:a16="http://schemas.microsoft.com/office/drawing/2014/main" id="{8443234E-3D0F-449E-90E0-B05B115CD80B}"/>
              </a:ext>
            </a:extLst>
          </p:cNvPr>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pPr>
              <a:defRPr/>
            </a:pPr>
            <a:fld id="{02581DCD-AD72-41A5-BC21-E93E37FD74BB}" type="datetimeFigureOut">
              <a:rPr lang="en-CA"/>
              <a:pPr>
                <a:defRPr/>
              </a:pPr>
              <a:t>2017-10-26</a:t>
            </a:fld>
            <a:endParaRPr lang="en-CA"/>
          </a:p>
        </p:txBody>
      </p:sp>
      <p:sp>
        <p:nvSpPr>
          <p:cNvPr id="4" name="Slide Image Placeholder 3">
            <a:extLst>
              <a:ext uri="{FF2B5EF4-FFF2-40B4-BE49-F238E27FC236}">
                <a16:creationId xmlns:a16="http://schemas.microsoft.com/office/drawing/2014/main" id="{229D9221-D980-41ED-9E4D-F9761C2CBA92}"/>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844FE649-F552-464F-9256-A3BE0F8FB61F}"/>
              </a:ext>
            </a:extLst>
          </p:cNvPr>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69D7EACB-51F4-4716-9DF7-D25EC6680F02}"/>
              </a:ext>
            </a:extLst>
          </p:cNvPr>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a:extLst>
              <a:ext uri="{FF2B5EF4-FFF2-40B4-BE49-F238E27FC236}">
                <a16:creationId xmlns:a16="http://schemas.microsoft.com/office/drawing/2014/main" id="{4644F734-4174-4A43-96B1-0962B101EF76}"/>
              </a:ext>
            </a:extLst>
          </p:cNvPr>
          <p:cNvSpPr>
            <a:spLocks noGrp="1"/>
          </p:cNvSpPr>
          <p:nvPr>
            <p:ph type="sldNum" sz="quarter" idx="5"/>
          </p:nvPr>
        </p:nvSpPr>
        <p:spPr>
          <a:xfrm>
            <a:off x="3978275" y="8842375"/>
            <a:ext cx="3043238"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B2F43EC-24C9-41FD-8933-9165A6148D1B}" type="slidenum">
              <a:rPr lang="en-CA" altLang="fr-FR"/>
              <a:pPr/>
              <a:t>‹N°›</a:t>
            </a:fld>
            <a:endParaRPr lang="en-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2AD09EB-7440-4F96-B8E0-9BFF14298F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0EE5055D-114A-4989-865D-DF7023F010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p:txBody>
      </p:sp>
      <p:sp>
        <p:nvSpPr>
          <p:cNvPr id="11268" name="Slide Number Placeholder 3">
            <a:extLst>
              <a:ext uri="{FF2B5EF4-FFF2-40B4-BE49-F238E27FC236}">
                <a16:creationId xmlns:a16="http://schemas.microsoft.com/office/drawing/2014/main" id="{21932478-7D35-4038-9631-92756B6710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E3C03AD-0230-42BE-8068-26E3A6978619}" type="slidenum">
              <a:rPr lang="en-CA" altLang="fr-FR"/>
              <a:pPr/>
              <a:t>1</a:t>
            </a:fld>
            <a:endParaRPr lang="en-CA"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B059D1B-8425-40AD-88D1-309ADDEB7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D2B13128-50BF-4DE6-9E95-77D74D8154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fr-FR"/>
          </a:p>
        </p:txBody>
      </p:sp>
      <p:sp>
        <p:nvSpPr>
          <p:cNvPr id="12292" name="Slide Number Placeholder 3">
            <a:extLst>
              <a:ext uri="{FF2B5EF4-FFF2-40B4-BE49-F238E27FC236}">
                <a16:creationId xmlns:a16="http://schemas.microsoft.com/office/drawing/2014/main" id="{9069025C-FA7D-4622-9AF5-B738FE1FF7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315036A-04B0-4E64-8E31-250F1A843339}" type="slidenum">
              <a:rPr lang="en-CA" altLang="fr-FR"/>
              <a:pPr/>
              <a:t>5</a:t>
            </a:fld>
            <a:endParaRPr lang="en-CA"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1E27E4C-220F-4AFC-B237-6E37E8451803}"/>
              </a:ext>
            </a:extLst>
          </p:cNvPr>
          <p:cNvGrpSpPr>
            <a:grpSpLocks/>
          </p:cNvGrpSpPr>
          <p:nvPr/>
        </p:nvGrpSpPr>
        <p:grpSpPr bwMode="auto">
          <a:xfrm>
            <a:off x="0" y="2438400"/>
            <a:ext cx="9144000" cy="4046538"/>
            <a:chOff x="0" y="1536"/>
            <a:chExt cx="5760" cy="2549"/>
          </a:xfrm>
        </p:grpSpPr>
        <p:sp>
          <p:nvSpPr>
            <p:cNvPr id="5" name="Rectangle 3">
              <a:extLst>
                <a:ext uri="{FF2B5EF4-FFF2-40B4-BE49-F238E27FC236}">
                  <a16:creationId xmlns:a16="http://schemas.microsoft.com/office/drawing/2014/main" id="{DF907FAC-7D50-441F-8908-0625A1E5D321}"/>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CA"/>
            </a:p>
          </p:txBody>
        </p:sp>
        <p:sp>
          <p:nvSpPr>
            <p:cNvPr id="6" name="Freeform 4">
              <a:extLst>
                <a:ext uri="{FF2B5EF4-FFF2-40B4-BE49-F238E27FC236}">
                  <a16:creationId xmlns:a16="http://schemas.microsoft.com/office/drawing/2014/main" id="{D8183945-86AD-40DE-9828-E2A559EE5825}"/>
                </a:ext>
              </a:extLst>
            </p:cNvPr>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CA"/>
            </a:p>
          </p:txBody>
        </p:sp>
        <p:sp>
          <p:nvSpPr>
            <p:cNvPr id="7" name="Freeform 5">
              <a:extLst>
                <a:ext uri="{FF2B5EF4-FFF2-40B4-BE49-F238E27FC236}">
                  <a16:creationId xmlns:a16="http://schemas.microsoft.com/office/drawing/2014/main" id="{20CA2D6E-4ABB-45BD-908D-5EFC91E73F3E}"/>
                </a:ext>
              </a:extLst>
            </p:cNvPr>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CA"/>
            </a:p>
          </p:txBody>
        </p:sp>
        <p:sp>
          <p:nvSpPr>
            <p:cNvPr id="8" name="Freeform 6">
              <a:extLst>
                <a:ext uri="{FF2B5EF4-FFF2-40B4-BE49-F238E27FC236}">
                  <a16:creationId xmlns:a16="http://schemas.microsoft.com/office/drawing/2014/main" id="{D19B452A-35A7-4888-A451-F4F5C3CA9BF5}"/>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CA"/>
            </a:p>
          </p:txBody>
        </p:sp>
        <p:sp>
          <p:nvSpPr>
            <p:cNvPr id="9" name="Freeform 7">
              <a:extLst>
                <a:ext uri="{FF2B5EF4-FFF2-40B4-BE49-F238E27FC236}">
                  <a16:creationId xmlns:a16="http://schemas.microsoft.com/office/drawing/2014/main" id="{F3845D11-CE0D-428D-AE49-4CB935A3DD1E}"/>
                </a:ext>
              </a:extLst>
            </p:cNvPr>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CA"/>
            </a:p>
          </p:txBody>
        </p:sp>
        <p:sp>
          <p:nvSpPr>
            <p:cNvPr id="10" name="Freeform 8">
              <a:extLst>
                <a:ext uri="{FF2B5EF4-FFF2-40B4-BE49-F238E27FC236}">
                  <a16:creationId xmlns:a16="http://schemas.microsoft.com/office/drawing/2014/main" id="{9221710C-5AAA-43A7-B455-488C86663124}"/>
                </a:ext>
              </a:extLst>
            </p:cNvPr>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CA"/>
            </a:p>
          </p:txBody>
        </p:sp>
        <p:sp>
          <p:nvSpPr>
            <p:cNvPr id="11" name="Freeform 9">
              <a:extLst>
                <a:ext uri="{FF2B5EF4-FFF2-40B4-BE49-F238E27FC236}">
                  <a16:creationId xmlns:a16="http://schemas.microsoft.com/office/drawing/2014/main" id="{6CAD49F7-3075-4005-94DE-9381912DD075}"/>
                </a:ext>
              </a:extLst>
            </p:cNvPr>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CA"/>
            </a:p>
          </p:txBody>
        </p:sp>
        <p:sp>
          <p:nvSpPr>
            <p:cNvPr id="12" name="Freeform 10">
              <a:extLst>
                <a:ext uri="{FF2B5EF4-FFF2-40B4-BE49-F238E27FC236}">
                  <a16:creationId xmlns:a16="http://schemas.microsoft.com/office/drawing/2014/main" id="{76A59D45-A6AE-45DB-90A5-F9AFB6774C5E}"/>
                </a:ext>
              </a:extLst>
            </p:cNvPr>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CA"/>
            </a:p>
          </p:txBody>
        </p:sp>
        <p:sp>
          <p:nvSpPr>
            <p:cNvPr id="13" name="Freeform 11">
              <a:extLst>
                <a:ext uri="{FF2B5EF4-FFF2-40B4-BE49-F238E27FC236}">
                  <a16:creationId xmlns:a16="http://schemas.microsoft.com/office/drawing/2014/main" id="{7F7DF1C8-0F21-48CB-8825-08AE521E903C}"/>
                </a:ext>
              </a:extLst>
            </p:cNvPr>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CA"/>
            </a:p>
          </p:txBody>
        </p:sp>
        <p:sp>
          <p:nvSpPr>
            <p:cNvPr id="14" name="Freeform 12">
              <a:extLst>
                <a:ext uri="{FF2B5EF4-FFF2-40B4-BE49-F238E27FC236}">
                  <a16:creationId xmlns:a16="http://schemas.microsoft.com/office/drawing/2014/main" id="{198AAF25-A515-4D0B-BD86-73145E53E1C8}"/>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CA"/>
            </a:p>
          </p:txBody>
        </p:sp>
        <p:sp>
          <p:nvSpPr>
            <p:cNvPr id="15" name="Freeform 13">
              <a:extLst>
                <a:ext uri="{FF2B5EF4-FFF2-40B4-BE49-F238E27FC236}">
                  <a16:creationId xmlns:a16="http://schemas.microsoft.com/office/drawing/2014/main" id="{E8DBC316-0BBE-4885-92C7-7000825B825D}"/>
                </a:ext>
              </a:extLst>
            </p:cNvPr>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CA"/>
            </a:p>
          </p:txBody>
        </p:sp>
        <p:sp>
          <p:nvSpPr>
            <p:cNvPr id="16" name="Freeform 14">
              <a:extLst>
                <a:ext uri="{FF2B5EF4-FFF2-40B4-BE49-F238E27FC236}">
                  <a16:creationId xmlns:a16="http://schemas.microsoft.com/office/drawing/2014/main" id="{59A1A662-6544-457C-B3F4-3CF6D9EAD644}"/>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CA"/>
            </a:p>
          </p:txBody>
        </p:sp>
        <p:sp>
          <p:nvSpPr>
            <p:cNvPr id="17" name="Freeform 15">
              <a:extLst>
                <a:ext uri="{FF2B5EF4-FFF2-40B4-BE49-F238E27FC236}">
                  <a16:creationId xmlns:a16="http://schemas.microsoft.com/office/drawing/2014/main" id="{A72471E1-FD71-479A-9C83-1555CF4B1A95}"/>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CA"/>
            </a:p>
          </p:txBody>
        </p:sp>
        <p:sp>
          <p:nvSpPr>
            <p:cNvPr id="18" name="Freeform 16">
              <a:extLst>
                <a:ext uri="{FF2B5EF4-FFF2-40B4-BE49-F238E27FC236}">
                  <a16:creationId xmlns:a16="http://schemas.microsoft.com/office/drawing/2014/main" id="{6B991338-8C68-4E62-A9BE-11EFC625E320}"/>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CA"/>
            </a:p>
          </p:txBody>
        </p:sp>
        <p:sp>
          <p:nvSpPr>
            <p:cNvPr id="19" name="Freeform 17">
              <a:extLst>
                <a:ext uri="{FF2B5EF4-FFF2-40B4-BE49-F238E27FC236}">
                  <a16:creationId xmlns:a16="http://schemas.microsoft.com/office/drawing/2014/main" id="{30D837A8-22A1-4601-8C31-AC478D6BEB16}"/>
                </a:ext>
              </a:extLst>
            </p:cNvPr>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CA"/>
            </a:p>
          </p:txBody>
        </p:sp>
      </p:grpSp>
      <p:sp>
        <p:nvSpPr>
          <p:cNvPr id="6145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6145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a:extLst>
              <a:ext uri="{FF2B5EF4-FFF2-40B4-BE49-F238E27FC236}">
                <a16:creationId xmlns:a16="http://schemas.microsoft.com/office/drawing/2014/main" id="{CE43081B-3B02-437A-9015-5A5D1B4A00EC}"/>
              </a:ext>
            </a:extLst>
          </p:cNvPr>
          <p:cNvSpPr>
            <a:spLocks noGrp="1" noChangeArrowheads="1"/>
          </p:cNvSpPr>
          <p:nvPr>
            <p:ph type="dt" sz="quarter" idx="10"/>
          </p:nvPr>
        </p:nvSpPr>
        <p:spPr/>
        <p:txBody>
          <a:bodyPr/>
          <a:lstStyle>
            <a:lvl1pPr>
              <a:defRPr/>
            </a:lvl1pPr>
          </a:lstStyle>
          <a:p>
            <a:pPr>
              <a:defRPr/>
            </a:pPr>
            <a:endParaRPr lang="en-US"/>
          </a:p>
        </p:txBody>
      </p:sp>
      <p:sp>
        <p:nvSpPr>
          <p:cNvPr id="21" name="Rectangle 21">
            <a:extLst>
              <a:ext uri="{FF2B5EF4-FFF2-40B4-BE49-F238E27FC236}">
                <a16:creationId xmlns:a16="http://schemas.microsoft.com/office/drawing/2014/main" id="{3D5EC80F-0EE2-4DF4-B22A-EBE2C347C18D}"/>
              </a:ext>
            </a:extLst>
          </p:cNvPr>
          <p:cNvSpPr>
            <a:spLocks noGrp="1" noChangeArrowheads="1"/>
          </p:cNvSpPr>
          <p:nvPr>
            <p:ph type="ftr" sz="quarter" idx="11"/>
          </p:nvPr>
        </p:nvSpPr>
        <p:spPr/>
        <p:txBody>
          <a:bodyPr/>
          <a:lstStyle>
            <a:lvl1pPr>
              <a:defRPr/>
            </a:lvl1pPr>
          </a:lstStyle>
          <a:p>
            <a:pPr>
              <a:defRPr/>
            </a:pPr>
            <a:endParaRPr lang="en-US"/>
          </a:p>
        </p:txBody>
      </p:sp>
      <p:sp>
        <p:nvSpPr>
          <p:cNvPr id="22" name="Rectangle 22">
            <a:extLst>
              <a:ext uri="{FF2B5EF4-FFF2-40B4-BE49-F238E27FC236}">
                <a16:creationId xmlns:a16="http://schemas.microsoft.com/office/drawing/2014/main" id="{35A1C74B-DFD1-4076-BF3F-951D93BD81F9}"/>
              </a:ext>
            </a:extLst>
          </p:cNvPr>
          <p:cNvSpPr>
            <a:spLocks noGrp="1" noChangeArrowheads="1"/>
          </p:cNvSpPr>
          <p:nvPr>
            <p:ph type="sldNum" sz="quarter" idx="12"/>
          </p:nvPr>
        </p:nvSpPr>
        <p:spPr/>
        <p:txBody>
          <a:bodyPr/>
          <a:lstStyle>
            <a:lvl1pPr>
              <a:defRPr/>
            </a:lvl1pPr>
          </a:lstStyle>
          <a:p>
            <a:fld id="{8EA6E28C-9063-4EA4-B6BD-CAEE75C57719}" type="slidenum">
              <a:rPr lang="en-US" altLang="fr-FR"/>
              <a:pPr/>
              <a:t>‹N°›</a:t>
            </a:fld>
            <a:endParaRPr lang="en-US" altLang="fr-FR"/>
          </a:p>
        </p:txBody>
      </p:sp>
    </p:spTree>
    <p:extLst>
      <p:ext uri="{BB962C8B-B14F-4D97-AF65-F5344CB8AC3E}">
        <p14:creationId xmlns:p14="http://schemas.microsoft.com/office/powerpoint/2010/main" val="88505534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9">
            <a:extLst>
              <a:ext uri="{FF2B5EF4-FFF2-40B4-BE49-F238E27FC236}">
                <a16:creationId xmlns:a16="http://schemas.microsoft.com/office/drawing/2014/main" id="{9DEBF30D-3B7F-456C-981A-1CE8114709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615870A6-FA8C-4802-BB5C-C4741C5F22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066925B6-39EA-409E-B336-6F4121AC13B7}"/>
              </a:ext>
            </a:extLst>
          </p:cNvPr>
          <p:cNvSpPr>
            <a:spLocks noGrp="1" noChangeArrowheads="1"/>
          </p:cNvSpPr>
          <p:nvPr>
            <p:ph type="sldNum" sz="quarter" idx="12"/>
          </p:nvPr>
        </p:nvSpPr>
        <p:spPr>
          <a:ln/>
        </p:spPr>
        <p:txBody>
          <a:bodyPr/>
          <a:lstStyle>
            <a:lvl1pPr>
              <a:defRPr/>
            </a:lvl1pPr>
          </a:lstStyle>
          <a:p>
            <a:fld id="{2713CD01-B4E3-46BA-90B4-C363988E9EA6}" type="slidenum">
              <a:rPr lang="en-US" altLang="fr-FR"/>
              <a:pPr/>
              <a:t>‹N°›</a:t>
            </a:fld>
            <a:endParaRPr lang="en-US" altLang="fr-FR"/>
          </a:p>
        </p:txBody>
      </p:sp>
    </p:spTree>
    <p:extLst>
      <p:ext uri="{BB962C8B-B14F-4D97-AF65-F5344CB8AC3E}">
        <p14:creationId xmlns:p14="http://schemas.microsoft.com/office/powerpoint/2010/main" val="1397267572"/>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9">
            <a:extLst>
              <a:ext uri="{FF2B5EF4-FFF2-40B4-BE49-F238E27FC236}">
                <a16:creationId xmlns:a16="http://schemas.microsoft.com/office/drawing/2014/main" id="{93B93C2D-705C-4577-98EA-7DF846EB13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14529CF4-410A-4976-9CF3-751919EF83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1B6F3BD6-7D09-4992-A06A-27803EC8D087}"/>
              </a:ext>
            </a:extLst>
          </p:cNvPr>
          <p:cNvSpPr>
            <a:spLocks noGrp="1" noChangeArrowheads="1"/>
          </p:cNvSpPr>
          <p:nvPr>
            <p:ph type="sldNum" sz="quarter" idx="12"/>
          </p:nvPr>
        </p:nvSpPr>
        <p:spPr>
          <a:ln/>
        </p:spPr>
        <p:txBody>
          <a:bodyPr/>
          <a:lstStyle>
            <a:lvl1pPr>
              <a:defRPr/>
            </a:lvl1pPr>
          </a:lstStyle>
          <a:p>
            <a:fld id="{FC314FCC-D8C5-4573-B9C6-67F5CCC81EDC}" type="slidenum">
              <a:rPr lang="en-US" altLang="fr-FR"/>
              <a:pPr/>
              <a:t>‹N°›</a:t>
            </a:fld>
            <a:endParaRPr lang="en-US" altLang="fr-FR"/>
          </a:p>
        </p:txBody>
      </p:sp>
    </p:spTree>
    <p:extLst>
      <p:ext uri="{BB962C8B-B14F-4D97-AF65-F5344CB8AC3E}">
        <p14:creationId xmlns:p14="http://schemas.microsoft.com/office/powerpoint/2010/main" val="87116332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9">
            <a:extLst>
              <a:ext uri="{FF2B5EF4-FFF2-40B4-BE49-F238E27FC236}">
                <a16:creationId xmlns:a16="http://schemas.microsoft.com/office/drawing/2014/main" id="{9C7F4A06-DBE5-479B-8429-D88A0CE1A1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9B09DB78-6A20-4135-B5CC-020F8E90A2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179BAE79-DFC5-4BE7-832D-A82583BBB735}"/>
              </a:ext>
            </a:extLst>
          </p:cNvPr>
          <p:cNvSpPr>
            <a:spLocks noGrp="1" noChangeArrowheads="1"/>
          </p:cNvSpPr>
          <p:nvPr>
            <p:ph type="sldNum" sz="quarter" idx="12"/>
          </p:nvPr>
        </p:nvSpPr>
        <p:spPr>
          <a:ln/>
        </p:spPr>
        <p:txBody>
          <a:bodyPr/>
          <a:lstStyle>
            <a:lvl1pPr>
              <a:defRPr/>
            </a:lvl1pPr>
          </a:lstStyle>
          <a:p>
            <a:fld id="{E5513D2B-6EC1-4BF6-916C-8784D9607A99}" type="slidenum">
              <a:rPr lang="en-US" altLang="fr-FR"/>
              <a:pPr/>
              <a:t>‹N°›</a:t>
            </a:fld>
            <a:endParaRPr lang="en-US" altLang="fr-FR"/>
          </a:p>
        </p:txBody>
      </p:sp>
    </p:spTree>
    <p:extLst>
      <p:ext uri="{BB962C8B-B14F-4D97-AF65-F5344CB8AC3E}">
        <p14:creationId xmlns:p14="http://schemas.microsoft.com/office/powerpoint/2010/main" val="103786407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EF243606-EAD2-4148-A5A9-2DD1200233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0D9FAF55-01E9-42EE-B5F5-8CB3C3B3F1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9E8C23AB-C08F-464D-8961-D3C70C7A1E74}"/>
              </a:ext>
            </a:extLst>
          </p:cNvPr>
          <p:cNvSpPr>
            <a:spLocks noGrp="1" noChangeArrowheads="1"/>
          </p:cNvSpPr>
          <p:nvPr>
            <p:ph type="sldNum" sz="quarter" idx="12"/>
          </p:nvPr>
        </p:nvSpPr>
        <p:spPr>
          <a:ln/>
        </p:spPr>
        <p:txBody>
          <a:bodyPr/>
          <a:lstStyle>
            <a:lvl1pPr>
              <a:defRPr/>
            </a:lvl1pPr>
          </a:lstStyle>
          <a:p>
            <a:fld id="{059A4430-B986-4977-A631-D6A06A9D1DDA}" type="slidenum">
              <a:rPr lang="en-US" altLang="fr-FR"/>
              <a:pPr/>
              <a:t>‹N°›</a:t>
            </a:fld>
            <a:endParaRPr lang="en-US" altLang="fr-FR"/>
          </a:p>
        </p:txBody>
      </p:sp>
    </p:spTree>
    <p:extLst>
      <p:ext uri="{BB962C8B-B14F-4D97-AF65-F5344CB8AC3E}">
        <p14:creationId xmlns:p14="http://schemas.microsoft.com/office/powerpoint/2010/main" val="308186939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19">
            <a:extLst>
              <a:ext uri="{FF2B5EF4-FFF2-40B4-BE49-F238E27FC236}">
                <a16:creationId xmlns:a16="http://schemas.microsoft.com/office/drawing/2014/main" id="{A289813E-2380-487C-83FC-39992EAEA8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6C82471-D96B-4E79-8242-A8FD0599F2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BDA0334F-E597-4F84-9AD1-AFBC29DA2E7B}"/>
              </a:ext>
            </a:extLst>
          </p:cNvPr>
          <p:cNvSpPr>
            <a:spLocks noGrp="1" noChangeArrowheads="1"/>
          </p:cNvSpPr>
          <p:nvPr>
            <p:ph type="sldNum" sz="quarter" idx="12"/>
          </p:nvPr>
        </p:nvSpPr>
        <p:spPr>
          <a:ln/>
        </p:spPr>
        <p:txBody>
          <a:bodyPr/>
          <a:lstStyle>
            <a:lvl1pPr>
              <a:defRPr/>
            </a:lvl1pPr>
          </a:lstStyle>
          <a:p>
            <a:fld id="{B9B08B10-03E4-435C-8BB5-E28011CD773A}" type="slidenum">
              <a:rPr lang="en-US" altLang="fr-FR"/>
              <a:pPr/>
              <a:t>‹N°›</a:t>
            </a:fld>
            <a:endParaRPr lang="en-US" altLang="fr-FR"/>
          </a:p>
        </p:txBody>
      </p:sp>
    </p:spTree>
    <p:extLst>
      <p:ext uri="{BB962C8B-B14F-4D97-AF65-F5344CB8AC3E}">
        <p14:creationId xmlns:p14="http://schemas.microsoft.com/office/powerpoint/2010/main" val="171892158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19">
            <a:extLst>
              <a:ext uri="{FF2B5EF4-FFF2-40B4-BE49-F238E27FC236}">
                <a16:creationId xmlns:a16="http://schemas.microsoft.com/office/drawing/2014/main" id="{C6C59129-4CCA-4DD6-AA3A-F18BB264F6A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BF7B3EC3-E9E0-4073-B71B-E53E45817E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3E9DA5D6-E162-47C8-89D0-8EE14183D371}"/>
              </a:ext>
            </a:extLst>
          </p:cNvPr>
          <p:cNvSpPr>
            <a:spLocks noGrp="1" noChangeArrowheads="1"/>
          </p:cNvSpPr>
          <p:nvPr>
            <p:ph type="sldNum" sz="quarter" idx="12"/>
          </p:nvPr>
        </p:nvSpPr>
        <p:spPr>
          <a:ln/>
        </p:spPr>
        <p:txBody>
          <a:bodyPr/>
          <a:lstStyle>
            <a:lvl1pPr>
              <a:defRPr/>
            </a:lvl1pPr>
          </a:lstStyle>
          <a:p>
            <a:fld id="{1C80DC37-86A9-4BE5-A30D-C0294DF55F4B}" type="slidenum">
              <a:rPr lang="en-US" altLang="fr-FR"/>
              <a:pPr/>
              <a:t>‹N°›</a:t>
            </a:fld>
            <a:endParaRPr lang="en-US" altLang="fr-FR"/>
          </a:p>
        </p:txBody>
      </p:sp>
    </p:spTree>
    <p:extLst>
      <p:ext uri="{BB962C8B-B14F-4D97-AF65-F5344CB8AC3E}">
        <p14:creationId xmlns:p14="http://schemas.microsoft.com/office/powerpoint/2010/main" val="154985681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19">
            <a:extLst>
              <a:ext uri="{FF2B5EF4-FFF2-40B4-BE49-F238E27FC236}">
                <a16:creationId xmlns:a16="http://schemas.microsoft.com/office/drawing/2014/main" id="{33A31800-9857-489B-A054-07EBAF151D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0DEC1EEA-FFF9-4B56-B573-E9CF7B94F2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9AE7F7FB-0153-4514-B1A8-F20DE114D424}"/>
              </a:ext>
            </a:extLst>
          </p:cNvPr>
          <p:cNvSpPr>
            <a:spLocks noGrp="1" noChangeArrowheads="1"/>
          </p:cNvSpPr>
          <p:nvPr>
            <p:ph type="sldNum" sz="quarter" idx="12"/>
          </p:nvPr>
        </p:nvSpPr>
        <p:spPr>
          <a:ln/>
        </p:spPr>
        <p:txBody>
          <a:bodyPr/>
          <a:lstStyle>
            <a:lvl1pPr>
              <a:defRPr/>
            </a:lvl1pPr>
          </a:lstStyle>
          <a:p>
            <a:fld id="{33E3656C-6DC4-477A-8982-38CFD90EBF9F}" type="slidenum">
              <a:rPr lang="en-US" altLang="fr-FR"/>
              <a:pPr/>
              <a:t>‹N°›</a:t>
            </a:fld>
            <a:endParaRPr lang="en-US" altLang="fr-FR"/>
          </a:p>
        </p:txBody>
      </p:sp>
    </p:spTree>
    <p:extLst>
      <p:ext uri="{BB962C8B-B14F-4D97-AF65-F5344CB8AC3E}">
        <p14:creationId xmlns:p14="http://schemas.microsoft.com/office/powerpoint/2010/main" val="37874083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07B6CD0-74FD-4457-9900-53C9F675336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00546CE6-CEA3-45BA-AF8C-669DD59505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C5C93E87-5FD5-4016-B079-B6B89414B6F4}"/>
              </a:ext>
            </a:extLst>
          </p:cNvPr>
          <p:cNvSpPr>
            <a:spLocks noGrp="1" noChangeArrowheads="1"/>
          </p:cNvSpPr>
          <p:nvPr>
            <p:ph type="sldNum" sz="quarter" idx="12"/>
          </p:nvPr>
        </p:nvSpPr>
        <p:spPr>
          <a:ln/>
        </p:spPr>
        <p:txBody>
          <a:bodyPr/>
          <a:lstStyle>
            <a:lvl1pPr>
              <a:defRPr/>
            </a:lvl1pPr>
          </a:lstStyle>
          <a:p>
            <a:fld id="{A3908F33-49F3-42DC-8591-537D061F064B}" type="slidenum">
              <a:rPr lang="en-US" altLang="fr-FR"/>
              <a:pPr/>
              <a:t>‹N°›</a:t>
            </a:fld>
            <a:endParaRPr lang="en-US" altLang="fr-FR"/>
          </a:p>
        </p:txBody>
      </p:sp>
    </p:spTree>
    <p:extLst>
      <p:ext uri="{BB962C8B-B14F-4D97-AF65-F5344CB8AC3E}">
        <p14:creationId xmlns:p14="http://schemas.microsoft.com/office/powerpoint/2010/main" val="229615277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971C4EB2-234E-4A74-A1CA-3E784A07CB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9A49EBCD-B79C-4213-A762-129CC2BF9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4844A4A6-4148-4989-B985-E014B3E6DB9B}"/>
              </a:ext>
            </a:extLst>
          </p:cNvPr>
          <p:cNvSpPr>
            <a:spLocks noGrp="1" noChangeArrowheads="1"/>
          </p:cNvSpPr>
          <p:nvPr>
            <p:ph type="sldNum" sz="quarter" idx="12"/>
          </p:nvPr>
        </p:nvSpPr>
        <p:spPr>
          <a:ln/>
        </p:spPr>
        <p:txBody>
          <a:bodyPr/>
          <a:lstStyle>
            <a:lvl1pPr>
              <a:defRPr/>
            </a:lvl1pPr>
          </a:lstStyle>
          <a:p>
            <a:fld id="{E8E94983-3A2B-4A8F-AE00-55A0E3E7E70F}" type="slidenum">
              <a:rPr lang="en-US" altLang="fr-FR"/>
              <a:pPr/>
              <a:t>‹N°›</a:t>
            </a:fld>
            <a:endParaRPr lang="en-US" altLang="fr-FR"/>
          </a:p>
        </p:txBody>
      </p:sp>
    </p:spTree>
    <p:extLst>
      <p:ext uri="{BB962C8B-B14F-4D97-AF65-F5344CB8AC3E}">
        <p14:creationId xmlns:p14="http://schemas.microsoft.com/office/powerpoint/2010/main" val="232731924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2B9E9DE1-5CE1-4763-B90B-9D6146F545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41E6BB17-3208-4B50-88BB-92FA8689FB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E030978F-FBDF-48AF-85F4-5CD715126795}"/>
              </a:ext>
            </a:extLst>
          </p:cNvPr>
          <p:cNvSpPr>
            <a:spLocks noGrp="1" noChangeArrowheads="1"/>
          </p:cNvSpPr>
          <p:nvPr>
            <p:ph type="sldNum" sz="quarter" idx="12"/>
          </p:nvPr>
        </p:nvSpPr>
        <p:spPr>
          <a:ln/>
        </p:spPr>
        <p:txBody>
          <a:bodyPr/>
          <a:lstStyle>
            <a:lvl1pPr>
              <a:defRPr/>
            </a:lvl1pPr>
          </a:lstStyle>
          <a:p>
            <a:fld id="{0D65E51A-E678-4643-BC7C-9A8DDDF4ACBE}" type="slidenum">
              <a:rPr lang="en-US" altLang="fr-FR"/>
              <a:pPr/>
              <a:t>‹N°›</a:t>
            </a:fld>
            <a:endParaRPr lang="en-US" altLang="fr-FR"/>
          </a:p>
        </p:txBody>
      </p:sp>
    </p:spTree>
    <p:extLst>
      <p:ext uri="{BB962C8B-B14F-4D97-AF65-F5344CB8AC3E}">
        <p14:creationId xmlns:p14="http://schemas.microsoft.com/office/powerpoint/2010/main" val="151944402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03C53FE-BFBB-4E4C-BA1C-3471DA7DEA71}"/>
              </a:ext>
            </a:extLst>
          </p:cNvPr>
          <p:cNvGrpSpPr>
            <a:grpSpLocks/>
          </p:cNvGrpSpPr>
          <p:nvPr/>
        </p:nvGrpSpPr>
        <p:grpSpPr bwMode="auto">
          <a:xfrm>
            <a:off x="0" y="2438400"/>
            <a:ext cx="9144000" cy="4046538"/>
            <a:chOff x="0" y="1536"/>
            <a:chExt cx="5760" cy="2549"/>
          </a:xfrm>
        </p:grpSpPr>
        <p:sp>
          <p:nvSpPr>
            <p:cNvPr id="60419" name="Rectangle 3">
              <a:extLst>
                <a:ext uri="{FF2B5EF4-FFF2-40B4-BE49-F238E27FC236}">
                  <a16:creationId xmlns:a16="http://schemas.microsoft.com/office/drawing/2014/main" id="{5946AC23-6EBD-4494-9887-4F022C6435D3}"/>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CA"/>
            </a:p>
          </p:txBody>
        </p:sp>
        <p:sp>
          <p:nvSpPr>
            <p:cNvPr id="60420" name="Freeform 4">
              <a:extLst>
                <a:ext uri="{FF2B5EF4-FFF2-40B4-BE49-F238E27FC236}">
                  <a16:creationId xmlns:a16="http://schemas.microsoft.com/office/drawing/2014/main" id="{CB8E9598-6CF4-41D7-B07B-681313438A7D}"/>
                </a:ext>
              </a:extLst>
            </p:cNvPr>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CA"/>
            </a:p>
          </p:txBody>
        </p:sp>
        <p:sp>
          <p:nvSpPr>
            <p:cNvPr id="60421" name="Freeform 5">
              <a:extLst>
                <a:ext uri="{FF2B5EF4-FFF2-40B4-BE49-F238E27FC236}">
                  <a16:creationId xmlns:a16="http://schemas.microsoft.com/office/drawing/2014/main" id="{2D68B195-5213-49D8-BD12-2888F8B89487}"/>
                </a:ext>
              </a:extLst>
            </p:cNvPr>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CA"/>
            </a:p>
          </p:txBody>
        </p:sp>
        <p:sp>
          <p:nvSpPr>
            <p:cNvPr id="60422" name="Freeform 6">
              <a:extLst>
                <a:ext uri="{FF2B5EF4-FFF2-40B4-BE49-F238E27FC236}">
                  <a16:creationId xmlns:a16="http://schemas.microsoft.com/office/drawing/2014/main" id="{11EF60AB-FC4D-4D3C-B0E1-E628E07ABEAE}"/>
                </a:ext>
              </a:extLst>
            </p:cNvPr>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CA"/>
            </a:p>
          </p:txBody>
        </p:sp>
        <p:sp>
          <p:nvSpPr>
            <p:cNvPr id="60423" name="Freeform 7">
              <a:extLst>
                <a:ext uri="{FF2B5EF4-FFF2-40B4-BE49-F238E27FC236}">
                  <a16:creationId xmlns:a16="http://schemas.microsoft.com/office/drawing/2014/main" id="{C4F33F70-D752-4729-BD26-19A994B22597}"/>
                </a:ext>
              </a:extLst>
            </p:cNvPr>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CA"/>
            </a:p>
          </p:txBody>
        </p:sp>
        <p:sp>
          <p:nvSpPr>
            <p:cNvPr id="60424" name="Freeform 8">
              <a:extLst>
                <a:ext uri="{FF2B5EF4-FFF2-40B4-BE49-F238E27FC236}">
                  <a16:creationId xmlns:a16="http://schemas.microsoft.com/office/drawing/2014/main" id="{69FA6B7B-0215-41F3-AF18-9BB0A14111C2}"/>
                </a:ext>
              </a:extLst>
            </p:cNvPr>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CA"/>
            </a:p>
          </p:txBody>
        </p:sp>
        <p:sp>
          <p:nvSpPr>
            <p:cNvPr id="60425" name="Freeform 9">
              <a:extLst>
                <a:ext uri="{FF2B5EF4-FFF2-40B4-BE49-F238E27FC236}">
                  <a16:creationId xmlns:a16="http://schemas.microsoft.com/office/drawing/2014/main" id="{C588182D-9881-473E-99BF-E2CBD491ECDD}"/>
                </a:ext>
              </a:extLst>
            </p:cNvPr>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CA"/>
            </a:p>
          </p:txBody>
        </p:sp>
        <p:sp>
          <p:nvSpPr>
            <p:cNvPr id="60426" name="Freeform 10">
              <a:extLst>
                <a:ext uri="{FF2B5EF4-FFF2-40B4-BE49-F238E27FC236}">
                  <a16:creationId xmlns:a16="http://schemas.microsoft.com/office/drawing/2014/main" id="{DF059677-7C11-406E-8663-BD491B00F1CC}"/>
                </a:ext>
              </a:extLst>
            </p:cNvPr>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CA"/>
            </a:p>
          </p:txBody>
        </p:sp>
        <p:sp>
          <p:nvSpPr>
            <p:cNvPr id="60427" name="Freeform 11">
              <a:extLst>
                <a:ext uri="{FF2B5EF4-FFF2-40B4-BE49-F238E27FC236}">
                  <a16:creationId xmlns:a16="http://schemas.microsoft.com/office/drawing/2014/main" id="{F6C5195C-0F3D-41D6-BF24-32D96F954472}"/>
                </a:ext>
              </a:extLst>
            </p:cNvPr>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CA"/>
            </a:p>
          </p:txBody>
        </p:sp>
        <p:sp>
          <p:nvSpPr>
            <p:cNvPr id="60428" name="Freeform 12">
              <a:extLst>
                <a:ext uri="{FF2B5EF4-FFF2-40B4-BE49-F238E27FC236}">
                  <a16:creationId xmlns:a16="http://schemas.microsoft.com/office/drawing/2014/main" id="{C34983CE-2E13-4217-B671-BEFDA749F09F}"/>
                </a:ext>
              </a:extLst>
            </p:cNvPr>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CA"/>
            </a:p>
          </p:txBody>
        </p:sp>
        <p:sp>
          <p:nvSpPr>
            <p:cNvPr id="60429" name="Freeform 13">
              <a:extLst>
                <a:ext uri="{FF2B5EF4-FFF2-40B4-BE49-F238E27FC236}">
                  <a16:creationId xmlns:a16="http://schemas.microsoft.com/office/drawing/2014/main" id="{A82CC168-6C1B-4A4D-8100-615B80DFBDF4}"/>
                </a:ext>
              </a:extLst>
            </p:cNvPr>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CA"/>
            </a:p>
          </p:txBody>
        </p:sp>
        <p:sp>
          <p:nvSpPr>
            <p:cNvPr id="60430" name="Freeform 14">
              <a:extLst>
                <a:ext uri="{FF2B5EF4-FFF2-40B4-BE49-F238E27FC236}">
                  <a16:creationId xmlns:a16="http://schemas.microsoft.com/office/drawing/2014/main" id="{C402AEA4-E3B7-4F68-A6E5-4CADA290F97F}"/>
                </a:ext>
              </a:extLst>
            </p:cNvPr>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CA"/>
            </a:p>
          </p:txBody>
        </p:sp>
        <p:sp>
          <p:nvSpPr>
            <p:cNvPr id="60431" name="Freeform 15">
              <a:extLst>
                <a:ext uri="{FF2B5EF4-FFF2-40B4-BE49-F238E27FC236}">
                  <a16:creationId xmlns:a16="http://schemas.microsoft.com/office/drawing/2014/main" id="{6C441364-8280-40B2-B700-C8762D7BCF6D}"/>
                </a:ext>
              </a:extLst>
            </p:cNvPr>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CA"/>
            </a:p>
          </p:txBody>
        </p:sp>
        <p:sp>
          <p:nvSpPr>
            <p:cNvPr id="60432" name="Freeform 16">
              <a:extLst>
                <a:ext uri="{FF2B5EF4-FFF2-40B4-BE49-F238E27FC236}">
                  <a16:creationId xmlns:a16="http://schemas.microsoft.com/office/drawing/2014/main" id="{8248D4B3-D047-46F8-8602-AFDD622FFE8E}"/>
                </a:ext>
              </a:extLst>
            </p:cNvPr>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CA"/>
            </a:p>
          </p:txBody>
        </p:sp>
        <p:sp>
          <p:nvSpPr>
            <p:cNvPr id="60433" name="Freeform 17">
              <a:extLst>
                <a:ext uri="{FF2B5EF4-FFF2-40B4-BE49-F238E27FC236}">
                  <a16:creationId xmlns:a16="http://schemas.microsoft.com/office/drawing/2014/main" id="{6DDE82FF-81A2-48A6-8DFC-C96F3660218E}"/>
                </a:ext>
              </a:extLst>
            </p:cNvPr>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CA"/>
            </a:p>
          </p:txBody>
        </p:sp>
      </p:grpSp>
      <p:sp>
        <p:nvSpPr>
          <p:cNvPr id="60434" name="Rectangle 18">
            <a:extLst>
              <a:ext uri="{FF2B5EF4-FFF2-40B4-BE49-F238E27FC236}">
                <a16:creationId xmlns:a16="http://schemas.microsoft.com/office/drawing/2014/main" id="{5AEF181C-AA2D-4FA6-B2BF-67F0E6E2DE8F}"/>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0435" name="Rectangle 19">
            <a:extLst>
              <a:ext uri="{FF2B5EF4-FFF2-40B4-BE49-F238E27FC236}">
                <a16:creationId xmlns:a16="http://schemas.microsoft.com/office/drawing/2014/main" id="{C37D3CAC-FA44-4EF6-9BED-5CC5361FDD36}"/>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0436" name="Rectangle 20">
            <a:extLst>
              <a:ext uri="{FF2B5EF4-FFF2-40B4-BE49-F238E27FC236}">
                <a16:creationId xmlns:a16="http://schemas.microsoft.com/office/drawing/2014/main" id="{301276CF-7878-4F80-9FB9-0D2109A4AF3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60437" name="Rectangle 21">
            <a:extLst>
              <a:ext uri="{FF2B5EF4-FFF2-40B4-BE49-F238E27FC236}">
                <a16:creationId xmlns:a16="http://schemas.microsoft.com/office/drawing/2014/main" id="{95C01505-3AB6-4BDC-A2E9-D01678CC203E}"/>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8CF2644-AF09-4413-AE0A-A86BEA6F19E9}" type="slidenum">
              <a:rPr lang="en-US" altLang="fr-FR"/>
              <a:pPr/>
              <a:t>‹N°›</a:t>
            </a:fld>
            <a:endParaRPr lang="en-US" altLang="fr-FR"/>
          </a:p>
        </p:txBody>
      </p:sp>
      <p:sp>
        <p:nvSpPr>
          <p:cNvPr id="60438" name="Rectangle 22">
            <a:extLst>
              <a:ext uri="{FF2B5EF4-FFF2-40B4-BE49-F238E27FC236}">
                <a16:creationId xmlns:a16="http://schemas.microsoft.com/office/drawing/2014/main" id="{504D3DAA-0922-4BF0-9AFB-5F13311B699F}"/>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12"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fade thruBlk="1"/>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06 Future Vue IDS Tours Rév juin 2007 copy">
            <a:extLst>
              <a:ext uri="{FF2B5EF4-FFF2-40B4-BE49-F238E27FC236}">
                <a16:creationId xmlns:a16="http://schemas.microsoft.com/office/drawing/2014/main" id="{4F038598-E335-4DBC-AF4E-79CA8F17C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762000"/>
            <a:ext cx="749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29F320E2-89C2-4B81-BD55-26FC0FFCDAE0}"/>
              </a:ext>
            </a:extLst>
          </p:cNvPr>
          <p:cNvSpPr txBox="1">
            <a:spLocks noChangeArrowheads="1"/>
          </p:cNvSpPr>
          <p:nvPr/>
        </p:nvSpPr>
        <p:spPr bwMode="auto">
          <a:xfrm>
            <a:off x="0" y="76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fr-CA" altLang="fr-FR" sz="1600" b="1">
                <a:solidFill>
                  <a:srgbClr val="000000"/>
                </a:solidFill>
                <a:latin typeface="Arial" panose="020B0604020202020204" pitchFamily="34" charset="0"/>
                <a:cs typeface="Arial" panose="020B0604020202020204" pitchFamily="34" charset="0"/>
              </a:rPr>
              <a:t>NOTRE QUALITÉ DE VIE ET AUSSI LES VUES SUR LE FLEUVE SAINT-LAURENT ET LES RAPIDES DE LACHINE DEPUIS ET VERS LE MONT ROYAL </a:t>
            </a:r>
            <a:endParaRPr lang="en-US" altLang="fr-FR" sz="1600" b="1">
              <a:solidFill>
                <a:srgbClr val="000000"/>
              </a:solidFill>
              <a:latin typeface="Arial" panose="020B0604020202020204" pitchFamily="34" charset="0"/>
              <a:cs typeface="Arial" panose="020B0604020202020204" pitchFamily="34" charset="0"/>
            </a:endParaRPr>
          </a:p>
        </p:txBody>
      </p:sp>
      <p:sp>
        <p:nvSpPr>
          <p:cNvPr id="3076" name="Text Box 6">
            <a:extLst>
              <a:ext uri="{FF2B5EF4-FFF2-40B4-BE49-F238E27FC236}">
                <a16:creationId xmlns:a16="http://schemas.microsoft.com/office/drawing/2014/main" id="{D9D4F843-88C9-493F-8CE3-F67999667311}"/>
              </a:ext>
            </a:extLst>
          </p:cNvPr>
          <p:cNvSpPr txBox="1">
            <a:spLocks noChangeArrowheads="1"/>
          </p:cNvSpPr>
          <p:nvPr/>
        </p:nvSpPr>
        <p:spPr bwMode="auto">
          <a:xfrm>
            <a:off x="0" y="62579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fr-CA" altLang="fr-FR" sz="1200" b="1">
                <a:solidFill>
                  <a:srgbClr val="000000"/>
                </a:solidFill>
                <a:latin typeface="Arial" panose="020B0604020202020204" pitchFamily="34" charset="0"/>
                <a:cs typeface="Arial" panose="020B0604020202020204" pitchFamily="34" charset="0"/>
              </a:rPr>
              <a:t>PRÉSENTÉ PAR LE COMITÉ POUR LA PROTECTION DU PATRIMOINE-ÎDS</a:t>
            </a:r>
          </a:p>
          <a:p>
            <a:r>
              <a:rPr lang="fr-CA" altLang="fr-FR" sz="1200" b="1">
                <a:solidFill>
                  <a:srgbClr val="000000"/>
                </a:solidFill>
                <a:latin typeface="Arial" panose="020B0604020202020204" pitchFamily="34" charset="0"/>
                <a:cs typeface="Arial" panose="020B0604020202020204" pitchFamily="34" charset="0"/>
              </a:rPr>
              <a:t>                                          ÉLECTION MONTRÉAL                                                      5 NOVEMBRE 2017</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507941F3-FF24-40D6-93F0-6397D07CD6AE}"/>
              </a:ext>
            </a:extLst>
          </p:cNvPr>
          <p:cNvSpPr txBox="1">
            <a:spLocks noChangeArrowheads="1"/>
          </p:cNvSpPr>
          <p:nvPr/>
        </p:nvSpPr>
        <p:spPr bwMode="auto">
          <a:xfrm>
            <a:off x="228600" y="76200"/>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fr-CA" altLang="fr-FR" sz="1600" b="1">
                <a:solidFill>
                  <a:srgbClr val="000000"/>
                </a:solidFill>
                <a:latin typeface="Arial" panose="020B0604020202020204" pitchFamily="34" charset="0"/>
                <a:cs typeface="Arial" panose="020B0604020202020204" pitchFamily="34" charset="0"/>
              </a:rPr>
              <a:t>Le plan d’urbanisme constitue un contrat social conclu par les élus au nom des citoyens actuels et futurs.</a:t>
            </a:r>
            <a:endParaRPr lang="fr-CA" altLang="fr-FR" sz="1600">
              <a:solidFill>
                <a:srgbClr val="000000"/>
              </a:solidFill>
              <a:latin typeface="Arial" panose="020B0604020202020204" pitchFamily="34" charset="0"/>
              <a:cs typeface="Arial" panose="020B0604020202020204" pitchFamily="34" charset="0"/>
            </a:endParaRPr>
          </a:p>
          <a:p>
            <a:r>
              <a:rPr lang="fr-CA" altLang="fr-FR" sz="1600" b="1">
                <a:solidFill>
                  <a:srgbClr val="000000"/>
                </a:solidFill>
                <a:latin typeface="Arial" panose="020B0604020202020204" pitchFamily="34" charset="0"/>
                <a:cs typeface="Arial" panose="020B0604020202020204" pitchFamily="34" charset="0"/>
              </a:rPr>
              <a:t>Ses projets immobiliers sont évalués au cas par cas et ce, sans référendum.</a:t>
            </a:r>
            <a:endParaRPr lang="fr-CA" altLang="fr-FR" sz="1600">
              <a:solidFill>
                <a:srgbClr val="000000"/>
              </a:solidFill>
              <a:latin typeface="Arial" panose="020B0604020202020204" pitchFamily="34" charset="0"/>
              <a:cs typeface="Arial" panose="020B0604020202020204" pitchFamily="34" charset="0"/>
            </a:endParaRPr>
          </a:p>
          <a:p>
            <a:endParaRPr lang="fr-CA" altLang="fr-FR">
              <a:solidFill>
                <a:srgbClr val="000000"/>
              </a:solidFill>
              <a:latin typeface="Myriad Pro Cond" panose="020B0506030403020204" pitchFamily="34" charset="0"/>
              <a:cs typeface="Arial" panose="020B0604020202020204" pitchFamily="34" charset="0"/>
            </a:endParaRPr>
          </a:p>
        </p:txBody>
      </p:sp>
      <p:pic>
        <p:nvPicPr>
          <p:cNvPr id="4099" name="Picture 5" descr="Extrait.jpg">
            <a:extLst>
              <a:ext uri="{FF2B5EF4-FFF2-40B4-BE49-F238E27FC236}">
                <a16:creationId xmlns:a16="http://schemas.microsoft.com/office/drawing/2014/main" id="{22D3D440-28E0-49D5-9755-73675D7A14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09663"/>
            <a:ext cx="5243513"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82EDBE3-4405-4331-B2FC-B959EF907E12}"/>
              </a:ext>
            </a:extLst>
          </p:cNvPr>
          <p:cNvSpPr txBox="1"/>
          <p:nvPr/>
        </p:nvSpPr>
        <p:spPr>
          <a:xfrm>
            <a:off x="5715000" y="1524000"/>
            <a:ext cx="3276600" cy="4062413"/>
          </a:xfrm>
          <a:prstGeom prst="rect">
            <a:avLst/>
          </a:prstGeom>
          <a:noFill/>
        </p:spPr>
        <p:txBody>
          <a:bodyPr>
            <a:spAutoFit/>
          </a:bodyPr>
          <a:lstStyle/>
          <a:p>
            <a:pPr algn="ctr">
              <a:defRPr/>
            </a:pPr>
            <a:r>
              <a:rPr lang="fr-CA" sz="1600" b="1" dirty="0">
                <a:solidFill>
                  <a:srgbClr val="000000"/>
                </a:solidFill>
                <a:latin typeface="Arial" pitchFamily="34" charset="0"/>
                <a:cs typeface="Arial" pitchFamily="34" charset="0"/>
              </a:rPr>
              <a:t>NOTRE QUALITÉ DE VIE</a:t>
            </a:r>
          </a:p>
          <a:p>
            <a:pPr algn="ctr">
              <a:defRPr/>
            </a:pPr>
            <a:endParaRPr lang="fr-CA" sz="1600" b="1" dirty="0">
              <a:solidFill>
                <a:srgbClr val="000000"/>
              </a:solidFill>
              <a:latin typeface="Arial" pitchFamily="34" charset="0"/>
              <a:cs typeface="Arial" pitchFamily="34" charset="0"/>
            </a:endParaRPr>
          </a:p>
          <a:p>
            <a:pPr algn="ctr">
              <a:defRPr/>
            </a:pPr>
            <a:endParaRPr lang="fr-CA" sz="1600" b="1" dirty="0">
              <a:solidFill>
                <a:srgbClr val="000000"/>
              </a:solidFill>
              <a:latin typeface="Arial" pitchFamily="34" charset="0"/>
              <a:cs typeface="Arial" pitchFamily="34" charset="0"/>
            </a:endParaRPr>
          </a:p>
          <a:p>
            <a:pPr algn="ctr">
              <a:defRPr/>
            </a:pPr>
            <a:r>
              <a:rPr lang="fr-CA" sz="1600" b="1" dirty="0">
                <a:solidFill>
                  <a:srgbClr val="000000"/>
                </a:solidFill>
                <a:latin typeface="Arial" pitchFamily="34" charset="0"/>
                <a:cs typeface="Arial" pitchFamily="34" charset="0"/>
              </a:rPr>
              <a:t>Quel sera l’impact de l’urbanisation sur tous les habitants de L’Île-des-Sœurs?</a:t>
            </a:r>
          </a:p>
          <a:p>
            <a:pPr indent="180000" algn="ctr">
              <a:defRPr/>
            </a:pPr>
            <a:endParaRPr lang="fr-CA" dirty="0">
              <a:solidFill>
                <a:srgbClr val="000000"/>
              </a:solidFill>
              <a:latin typeface="Arial" pitchFamily="34" charset="0"/>
              <a:cs typeface="Arial" pitchFamily="34" charset="0"/>
            </a:endParaRPr>
          </a:p>
          <a:p>
            <a:pPr algn="ctr">
              <a:defRPr/>
            </a:pPr>
            <a:r>
              <a:rPr lang="fr-CA" sz="1400" b="1" dirty="0">
                <a:solidFill>
                  <a:srgbClr val="000000"/>
                </a:solidFill>
                <a:latin typeface="Arial" pitchFamily="34" charset="0"/>
                <a:cs typeface="Arial" pitchFamily="34" charset="0"/>
              </a:rPr>
              <a:t>Des travaux de construction massifs</a:t>
            </a:r>
          </a:p>
          <a:p>
            <a:pPr algn="ctr">
              <a:defRPr/>
            </a:pPr>
            <a:endParaRPr lang="fr-CA" sz="1400" b="1" dirty="0">
              <a:solidFill>
                <a:srgbClr val="000000"/>
              </a:solidFill>
              <a:latin typeface="Arial" pitchFamily="34" charset="0"/>
              <a:cs typeface="Arial" pitchFamily="34" charset="0"/>
            </a:endParaRPr>
          </a:p>
          <a:p>
            <a:pPr algn="ctr">
              <a:defRPr/>
            </a:pPr>
            <a:r>
              <a:rPr lang="fr-CA" sz="1400" b="1" dirty="0">
                <a:solidFill>
                  <a:srgbClr val="000000"/>
                </a:solidFill>
                <a:latin typeface="Arial" pitchFamily="34" charset="0"/>
                <a:cs typeface="Arial" pitchFamily="34" charset="0"/>
              </a:rPr>
              <a:t>Des milliers de voitures et camions </a:t>
            </a:r>
          </a:p>
          <a:p>
            <a:pPr algn="ctr">
              <a:defRPr/>
            </a:pPr>
            <a:r>
              <a:rPr lang="fr-CA" sz="1400" b="1" dirty="0">
                <a:solidFill>
                  <a:srgbClr val="000000"/>
                </a:solidFill>
                <a:latin typeface="Arial" pitchFamily="34" charset="0"/>
                <a:cs typeface="Arial" pitchFamily="34" charset="0"/>
              </a:rPr>
              <a:t>supplémentaires</a:t>
            </a:r>
          </a:p>
          <a:p>
            <a:pPr algn="ctr">
              <a:defRPr/>
            </a:pPr>
            <a:endParaRPr lang="fr-CA" sz="1400" b="1" dirty="0">
              <a:solidFill>
                <a:srgbClr val="000000"/>
              </a:solidFill>
              <a:latin typeface="Arial" pitchFamily="34" charset="0"/>
              <a:cs typeface="Arial" pitchFamily="34" charset="0"/>
            </a:endParaRPr>
          </a:p>
          <a:p>
            <a:pPr algn="ctr">
              <a:defRPr/>
            </a:pPr>
            <a:r>
              <a:rPr lang="fr-CA" sz="1400" b="1" dirty="0">
                <a:solidFill>
                  <a:srgbClr val="000000"/>
                </a:solidFill>
                <a:latin typeface="Arial" pitchFamily="34" charset="0"/>
                <a:cs typeface="Arial" pitchFamily="34" charset="0"/>
              </a:rPr>
              <a:t>Des milliers d’habitants </a:t>
            </a:r>
          </a:p>
          <a:p>
            <a:pPr algn="ctr">
              <a:defRPr/>
            </a:pPr>
            <a:r>
              <a:rPr lang="fr-CA" sz="1400" b="1" dirty="0">
                <a:solidFill>
                  <a:srgbClr val="000000"/>
                </a:solidFill>
                <a:latin typeface="Arial" pitchFamily="34" charset="0"/>
                <a:cs typeface="Arial" pitchFamily="34" charset="0"/>
              </a:rPr>
              <a:t>supplémentaires</a:t>
            </a:r>
          </a:p>
          <a:p>
            <a:pPr algn="ctr">
              <a:defRPr/>
            </a:pPr>
            <a:endParaRPr lang="fr-CA" sz="1400" b="1" dirty="0">
              <a:solidFill>
                <a:srgbClr val="000000"/>
              </a:solidFill>
              <a:latin typeface="Arial" pitchFamily="34" charset="0"/>
              <a:cs typeface="Arial" pitchFamily="34" charset="0"/>
            </a:endParaRPr>
          </a:p>
          <a:p>
            <a:pPr algn="ctr">
              <a:defRPr/>
            </a:pPr>
            <a:r>
              <a:rPr lang="fr-CA" sz="1400" b="1" dirty="0">
                <a:solidFill>
                  <a:srgbClr val="000000"/>
                </a:solidFill>
                <a:latin typeface="Arial" pitchFamily="34" charset="0"/>
                <a:cs typeface="Arial" pitchFamily="34" charset="0"/>
              </a:rPr>
              <a:t>Une plus grande congestion</a:t>
            </a:r>
          </a:p>
          <a:p>
            <a:pPr>
              <a:defRPr/>
            </a:pPr>
            <a:endParaRPr lang="fr-CA"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1 Aires protégées">
            <a:extLst>
              <a:ext uri="{FF2B5EF4-FFF2-40B4-BE49-F238E27FC236}">
                <a16:creationId xmlns:a16="http://schemas.microsoft.com/office/drawing/2014/main" id="{4764223B-00F9-4634-8911-11FDB5C48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76200"/>
            <a:ext cx="51609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a:extLst>
              <a:ext uri="{FF2B5EF4-FFF2-40B4-BE49-F238E27FC236}">
                <a16:creationId xmlns:a16="http://schemas.microsoft.com/office/drawing/2014/main" id="{767AD006-9B62-470D-A280-004FF5201050}"/>
              </a:ext>
            </a:extLst>
          </p:cNvPr>
          <p:cNvSpPr txBox="1">
            <a:spLocks noChangeArrowheads="1"/>
          </p:cNvSpPr>
          <p:nvPr/>
        </p:nvSpPr>
        <p:spPr bwMode="auto">
          <a:xfrm>
            <a:off x="5638800" y="457200"/>
            <a:ext cx="312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fr-CA" altLang="fr-FR" sz="1600" b="1">
              <a:solidFill>
                <a:srgbClr val="000000"/>
              </a:solidFill>
              <a:latin typeface="Arial" panose="020B0604020202020204" pitchFamily="34" charset="0"/>
              <a:cs typeface="Arial" panose="020B0604020202020204" pitchFamily="34" charset="0"/>
            </a:endParaRPr>
          </a:p>
          <a:p>
            <a:pPr algn="ctr"/>
            <a:r>
              <a:rPr lang="fr-CA" altLang="fr-FR" sz="1600" b="1">
                <a:solidFill>
                  <a:srgbClr val="000000"/>
                </a:solidFill>
                <a:latin typeface="Arial" panose="020B0604020202020204" pitchFamily="34" charset="0"/>
                <a:cs typeface="Arial" panose="020B0604020202020204" pitchFamily="34" charset="0"/>
              </a:rPr>
              <a:t>LA PERTE DE PATRIMOINE</a:t>
            </a:r>
          </a:p>
          <a:p>
            <a:pPr algn="ctr"/>
            <a:endParaRPr lang="fr-CA" altLang="fr-FR" sz="1600" b="1">
              <a:solidFill>
                <a:srgbClr val="000000"/>
              </a:solidFill>
              <a:latin typeface="Arial" panose="020B0604020202020204" pitchFamily="34" charset="0"/>
              <a:cs typeface="Arial" panose="020B0604020202020204" pitchFamily="34" charset="0"/>
            </a:endParaRPr>
          </a:p>
          <a:p>
            <a:pPr algn="ctr"/>
            <a:endParaRPr lang="fr-CA" altLang="fr-FR" sz="1600" b="1">
              <a:solidFill>
                <a:srgbClr val="000000"/>
              </a:solidFill>
              <a:latin typeface="Arial" panose="020B0604020202020204" pitchFamily="34" charset="0"/>
              <a:cs typeface="Arial" panose="020B0604020202020204" pitchFamily="34" charset="0"/>
            </a:endParaRPr>
          </a:p>
          <a:p>
            <a:pPr algn="ctr"/>
            <a:r>
              <a:rPr lang="fr-CA" altLang="fr-FR" sz="1600" b="1">
                <a:solidFill>
                  <a:srgbClr val="000000"/>
                </a:solidFill>
                <a:latin typeface="Arial" panose="020B0604020202020204" pitchFamily="34" charset="0"/>
                <a:cs typeface="Arial" panose="020B0604020202020204" pitchFamily="34" charset="0"/>
              </a:rPr>
              <a:t>Quel sera l’impact de l’urbanisation sur les vues du fleuve et des rapides qui donnent à Montréal son identité?</a:t>
            </a:r>
            <a:r>
              <a:rPr lang="fr-CA" altLang="fr-FR" sz="1600">
                <a:solidFill>
                  <a:srgbClr val="000000"/>
                </a:solidFill>
                <a:latin typeface="Myriad Pro Cond" panose="020B0506030403020204" pitchFamily="34" charset="0"/>
              </a:rPr>
              <a:t> </a:t>
            </a:r>
          </a:p>
          <a:p>
            <a:pPr algn="ctr"/>
            <a:endParaRPr lang="fr-CA" altLang="fr-FR" sz="2000">
              <a:solidFill>
                <a:srgbClr val="000000"/>
              </a:solidFill>
              <a:latin typeface="Myriad Pro Cond" panose="020B0506030403020204" pitchFamily="34" charset="0"/>
            </a:endParaRPr>
          </a:p>
          <a:p>
            <a:pPr algn="ctr"/>
            <a:r>
              <a:rPr lang="fr-CA" altLang="fr-FR" sz="1400" b="1">
                <a:solidFill>
                  <a:srgbClr val="000000"/>
                </a:solidFill>
                <a:latin typeface="Arial" panose="020B0604020202020204" pitchFamily="34" charset="0"/>
                <a:cs typeface="Arial" panose="020B0604020202020204" pitchFamily="34" charset="0"/>
              </a:rPr>
              <a:t>10 tours sont déjà visibles depuis le  mont Royal</a:t>
            </a:r>
          </a:p>
          <a:p>
            <a:pPr algn="ctr"/>
            <a:endParaRPr lang="fr-CA" altLang="fr-FR" sz="1400" b="1">
              <a:solidFill>
                <a:srgbClr val="000000"/>
              </a:solidFill>
              <a:latin typeface="Arial" panose="020B0604020202020204" pitchFamily="34" charset="0"/>
              <a:cs typeface="Arial" panose="020B0604020202020204" pitchFamily="34" charset="0"/>
            </a:endParaRPr>
          </a:p>
          <a:p>
            <a:pPr algn="ctr"/>
            <a:r>
              <a:rPr lang="fr-CA" altLang="fr-FR" sz="1400" b="1">
                <a:solidFill>
                  <a:srgbClr val="000000"/>
                </a:solidFill>
                <a:latin typeface="Arial" panose="020B0604020202020204" pitchFamily="34" charset="0"/>
                <a:cs typeface="Arial" panose="020B0604020202020204" pitchFamily="34" charset="0"/>
              </a:rPr>
              <a:t>8 tours de hauteur illimitée y sont </a:t>
            </a:r>
          </a:p>
          <a:p>
            <a:pPr algn="ctr"/>
            <a:r>
              <a:rPr lang="fr-CA" altLang="fr-FR" sz="1400" b="1">
                <a:solidFill>
                  <a:srgbClr val="000000"/>
                </a:solidFill>
                <a:latin typeface="Arial" panose="020B0604020202020204" pitchFamily="34" charset="0"/>
                <a:cs typeface="Arial" panose="020B0604020202020204" pitchFamily="34" charset="0"/>
              </a:rPr>
              <a:t>projetées pour les zones </a:t>
            </a:r>
          </a:p>
          <a:p>
            <a:pPr algn="ctr"/>
            <a:r>
              <a:rPr lang="fr-CA" altLang="fr-FR" sz="1400" b="1">
                <a:solidFill>
                  <a:srgbClr val="000000"/>
                </a:solidFill>
                <a:latin typeface="Arial" panose="020B0604020202020204" pitchFamily="34" charset="0"/>
                <a:cs typeface="Arial" panose="020B0604020202020204" pitchFamily="34" charset="0"/>
              </a:rPr>
              <a:t>H03-109, H03-113, H03-116</a:t>
            </a:r>
          </a:p>
          <a:p>
            <a:pPr algn="ctr"/>
            <a:endParaRPr lang="fr-CA" altLang="fr-FR" sz="1400" b="1">
              <a:solidFill>
                <a:srgbClr val="000000"/>
              </a:solidFill>
              <a:latin typeface="Arial" panose="020B0604020202020204" pitchFamily="34" charset="0"/>
              <a:cs typeface="Arial" panose="020B0604020202020204" pitchFamily="34" charset="0"/>
            </a:endParaRPr>
          </a:p>
          <a:p>
            <a:pPr algn="ctr"/>
            <a:r>
              <a:rPr lang="fr-CA" altLang="fr-FR" sz="1400" b="1">
                <a:solidFill>
                  <a:srgbClr val="000000"/>
                </a:solidFill>
                <a:latin typeface="Arial" panose="020B0604020202020204" pitchFamily="34" charset="0"/>
                <a:cs typeface="Arial" panose="020B0604020202020204" pitchFamily="34" charset="0"/>
              </a:rPr>
              <a:t>Un maximum de 10 étages doit </a:t>
            </a:r>
          </a:p>
          <a:p>
            <a:pPr algn="ctr"/>
            <a:r>
              <a:rPr lang="fr-CA" altLang="fr-FR" sz="1400" b="1">
                <a:solidFill>
                  <a:srgbClr val="000000"/>
                </a:solidFill>
                <a:latin typeface="Arial" panose="020B0604020202020204" pitchFamily="34" charset="0"/>
                <a:cs typeface="Arial" panose="020B0604020202020204" pitchFamily="34" charset="0"/>
              </a:rPr>
              <a:t>être imposé pour la protection </a:t>
            </a:r>
          </a:p>
          <a:p>
            <a:pPr algn="ctr"/>
            <a:r>
              <a:rPr lang="fr-CA" altLang="fr-FR" sz="1400" b="1">
                <a:solidFill>
                  <a:srgbClr val="000000"/>
                </a:solidFill>
                <a:latin typeface="Arial" panose="020B0604020202020204" pitchFamily="34" charset="0"/>
                <a:cs typeface="Arial" panose="020B0604020202020204" pitchFamily="34" charset="0"/>
              </a:rPr>
              <a:t>des vues </a:t>
            </a:r>
          </a:p>
          <a:p>
            <a:pPr algn="ctr"/>
            <a:r>
              <a:rPr lang="fr-CA" altLang="fr-FR" sz="1400" b="1">
                <a:solidFill>
                  <a:srgbClr val="000000"/>
                </a:solidFill>
                <a:latin typeface="Arial" panose="020B0604020202020204" pitchFamily="34" charset="0"/>
                <a:cs typeface="Arial" panose="020B0604020202020204" pitchFamily="34" charset="0"/>
              </a:rPr>
              <a:t>sur le fleuve et les rapides depuis et vers le mont Royal. </a:t>
            </a:r>
            <a:endParaRPr lang="en-US" altLang="fr-FR" sz="1400" b="1">
              <a:solidFill>
                <a:srgbClr val="000000"/>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0B9F9318-F2FD-43B5-9870-D7DA5CBAA453}"/>
              </a:ext>
            </a:extLst>
          </p:cNvPr>
          <p:cNvSpPr txBox="1">
            <a:spLocks noChangeArrowheads="1"/>
          </p:cNvSpPr>
          <p:nvPr/>
        </p:nvSpPr>
        <p:spPr bwMode="auto">
          <a:xfrm>
            <a:off x="4648200" y="762000"/>
            <a:ext cx="4343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fr-CA" altLang="fr-FR" sz="1400" b="1">
                <a:solidFill>
                  <a:srgbClr val="000000"/>
                </a:solidFill>
                <a:latin typeface="Arial" panose="020B0604020202020204" pitchFamily="34" charset="0"/>
                <a:cs typeface="Arial" panose="020B0604020202020204" pitchFamily="34" charset="0"/>
              </a:rPr>
              <a:t>DROIT DE VOTE = DROIT AU RÉFÉRENDUM</a:t>
            </a:r>
          </a:p>
          <a:p>
            <a:endParaRPr lang="fr-CA" altLang="fr-FR" sz="2000" b="1">
              <a:solidFill>
                <a:srgbClr val="000000"/>
              </a:solidFill>
              <a:latin typeface="Myriad Pro Cond" panose="020B0506030403020204" pitchFamily="34" charset="0"/>
            </a:endParaRPr>
          </a:p>
          <a:p>
            <a:endParaRPr lang="fr-CA" altLang="fr-FR" sz="2000" b="1">
              <a:solidFill>
                <a:srgbClr val="000000"/>
              </a:solidFill>
              <a:latin typeface="Myriad Pro Cond" panose="020B0506030403020204" pitchFamily="34" charset="0"/>
            </a:endParaRPr>
          </a:p>
          <a:p>
            <a:pPr algn="ctr"/>
            <a:r>
              <a:rPr lang="fr-CA" altLang="fr-FR" sz="1400" b="1">
                <a:solidFill>
                  <a:srgbClr val="000000"/>
                </a:solidFill>
                <a:latin typeface="Arial" panose="020B0604020202020204" pitchFamily="34" charset="0"/>
                <a:cs typeface="Arial" panose="020B0604020202020204" pitchFamily="34" charset="0"/>
              </a:rPr>
              <a:t>De 2000 à 2017 les habitants de </a:t>
            </a:r>
          </a:p>
          <a:p>
            <a:pPr algn="ctr"/>
            <a:r>
              <a:rPr lang="fr-CA" altLang="fr-FR" sz="1400" b="1">
                <a:solidFill>
                  <a:srgbClr val="000000"/>
                </a:solidFill>
                <a:latin typeface="Arial" panose="020B0604020202020204" pitchFamily="34" charset="0"/>
                <a:cs typeface="Arial" panose="020B0604020202020204" pitchFamily="34" charset="0"/>
              </a:rPr>
              <a:t>L’Île-des-Sœurs ne pouvaient pas exercer </a:t>
            </a:r>
          </a:p>
          <a:p>
            <a:pPr algn="ctr"/>
            <a:r>
              <a:rPr lang="fr-CA" altLang="fr-FR" sz="1400" b="1">
                <a:solidFill>
                  <a:srgbClr val="000000"/>
                </a:solidFill>
                <a:latin typeface="Arial" panose="020B0604020202020204" pitchFamily="34" charset="0"/>
                <a:cs typeface="Arial" panose="020B0604020202020204" pitchFamily="34" charset="0"/>
              </a:rPr>
              <a:t>leur droit référendaire.</a:t>
            </a:r>
          </a:p>
          <a:p>
            <a:pPr algn="ctr"/>
            <a:endParaRPr lang="fr-CA" altLang="fr-FR" sz="1400" b="1">
              <a:solidFill>
                <a:srgbClr val="000000"/>
              </a:solidFill>
              <a:latin typeface="Arial" panose="020B0604020202020204" pitchFamily="34" charset="0"/>
              <a:cs typeface="Arial" panose="020B0604020202020204" pitchFamily="34" charset="0"/>
            </a:endParaRPr>
          </a:p>
          <a:p>
            <a:pPr algn="ctr"/>
            <a:r>
              <a:rPr lang="fr-CA" altLang="fr-FR" sz="1400" b="1">
                <a:solidFill>
                  <a:srgbClr val="000000"/>
                </a:solidFill>
                <a:latin typeface="Arial" panose="020B0604020202020204" pitchFamily="34" charset="0"/>
                <a:cs typeface="Arial" panose="020B0604020202020204" pitchFamily="34" charset="0"/>
              </a:rPr>
              <a:t>En fait ce projet de règlement </a:t>
            </a:r>
          </a:p>
          <a:p>
            <a:pPr algn="ctr"/>
            <a:r>
              <a:rPr lang="fr-CA" altLang="fr-FR" sz="1400" b="1">
                <a:solidFill>
                  <a:srgbClr val="000000"/>
                </a:solidFill>
                <a:latin typeface="Arial" panose="020B0604020202020204" pitchFamily="34" charset="0"/>
                <a:cs typeface="Arial" panose="020B0604020202020204" pitchFamily="34" charset="0"/>
              </a:rPr>
              <a:t>ne contient aucune disposition susceptible d’approbation référendaire.</a:t>
            </a:r>
          </a:p>
          <a:p>
            <a:pPr algn="ctr"/>
            <a:endParaRPr lang="fr-CA" altLang="fr-FR" sz="1400" b="1">
              <a:solidFill>
                <a:srgbClr val="000000"/>
              </a:solidFill>
              <a:latin typeface="Arial" panose="020B0604020202020204" pitchFamily="34" charset="0"/>
              <a:cs typeface="Arial" panose="020B0604020202020204" pitchFamily="34" charset="0"/>
            </a:endParaRPr>
          </a:p>
          <a:p>
            <a:pPr algn="ctr"/>
            <a:r>
              <a:rPr lang="fr-CA" altLang="fr-FR" sz="1400" b="1">
                <a:solidFill>
                  <a:srgbClr val="000000"/>
                </a:solidFill>
                <a:latin typeface="Arial" panose="020B0604020202020204" pitchFamily="34" charset="0"/>
                <a:cs typeface="Arial" panose="020B0604020202020204" pitchFamily="34" charset="0"/>
              </a:rPr>
              <a:t>Or le règlement de zonage 1700-115 adopté </a:t>
            </a:r>
          </a:p>
          <a:p>
            <a:pPr algn="ctr"/>
            <a:r>
              <a:rPr lang="fr-CA" altLang="fr-FR" sz="1400" b="1">
                <a:solidFill>
                  <a:srgbClr val="000000"/>
                </a:solidFill>
                <a:latin typeface="Arial" panose="020B0604020202020204" pitchFamily="34" charset="0"/>
                <a:cs typeface="Arial" panose="020B0604020202020204" pitchFamily="34" charset="0"/>
              </a:rPr>
              <a:t>ne comprend aucune hauteur maximale </a:t>
            </a:r>
          </a:p>
          <a:p>
            <a:pPr algn="ctr"/>
            <a:r>
              <a:rPr lang="fr-CA" altLang="fr-FR" sz="1400" b="1">
                <a:solidFill>
                  <a:srgbClr val="000000"/>
                </a:solidFill>
                <a:latin typeface="Arial" panose="020B0604020202020204" pitchFamily="34" charset="0"/>
                <a:cs typeface="Arial" panose="020B0604020202020204" pitchFamily="34" charset="0"/>
              </a:rPr>
              <a:t>pour les zones </a:t>
            </a:r>
          </a:p>
          <a:p>
            <a:pPr algn="ctr"/>
            <a:r>
              <a:rPr lang="fr-CA" altLang="fr-FR" sz="1400" b="1">
                <a:solidFill>
                  <a:srgbClr val="000000"/>
                </a:solidFill>
                <a:latin typeface="Arial" panose="020B0604020202020204" pitchFamily="34" charset="0"/>
                <a:cs typeface="Arial" panose="020B0604020202020204" pitchFamily="34" charset="0"/>
              </a:rPr>
              <a:t>H03-109, H03-113, H03-116 </a:t>
            </a:r>
          </a:p>
          <a:p>
            <a:pPr algn="ctr"/>
            <a:r>
              <a:rPr lang="fr-CA" altLang="fr-FR" sz="1400" b="1">
                <a:solidFill>
                  <a:srgbClr val="000000"/>
                </a:solidFill>
                <a:latin typeface="Arial" panose="020B0604020202020204" pitchFamily="34" charset="0"/>
                <a:cs typeface="Arial" panose="020B0604020202020204" pitchFamily="34" charset="0"/>
              </a:rPr>
              <a:t>de la Pointe-Sud.</a:t>
            </a:r>
          </a:p>
          <a:p>
            <a:pPr algn="ctr"/>
            <a:endParaRPr lang="fr-CA" altLang="fr-FR" sz="1400" b="1">
              <a:solidFill>
                <a:srgbClr val="000000"/>
              </a:solidFill>
              <a:latin typeface="Arial" panose="020B0604020202020204" pitchFamily="34" charset="0"/>
              <a:cs typeface="Arial" panose="020B0604020202020204" pitchFamily="34" charset="0"/>
            </a:endParaRPr>
          </a:p>
          <a:p>
            <a:pPr algn="ctr"/>
            <a:r>
              <a:rPr lang="fr-CA" altLang="fr-FR" sz="1400" b="1">
                <a:solidFill>
                  <a:srgbClr val="000000"/>
                </a:solidFill>
                <a:latin typeface="Arial" panose="020B0604020202020204" pitchFamily="34" charset="0"/>
                <a:cs typeface="Arial" panose="020B0604020202020204" pitchFamily="34" charset="0"/>
              </a:rPr>
              <a:t>Exigeons notre droit référendaire </a:t>
            </a:r>
          </a:p>
          <a:p>
            <a:pPr algn="ctr"/>
            <a:r>
              <a:rPr lang="fr-CA" altLang="fr-FR" sz="1400" b="1">
                <a:solidFill>
                  <a:srgbClr val="000000"/>
                </a:solidFill>
                <a:latin typeface="Arial" panose="020B0604020202020204" pitchFamily="34" charset="0"/>
                <a:cs typeface="Arial" panose="020B0604020202020204" pitchFamily="34" charset="0"/>
              </a:rPr>
              <a:t>pour imposer une hauteur maximale de </a:t>
            </a:r>
          </a:p>
          <a:p>
            <a:pPr algn="ctr"/>
            <a:r>
              <a:rPr lang="fr-CA" altLang="fr-FR" sz="1400" b="1">
                <a:solidFill>
                  <a:srgbClr val="000000"/>
                </a:solidFill>
                <a:latin typeface="Arial" panose="020B0604020202020204" pitchFamily="34" charset="0"/>
                <a:cs typeface="Arial" panose="020B0604020202020204" pitchFamily="34" charset="0"/>
              </a:rPr>
              <a:t>10 étages dans les zones </a:t>
            </a:r>
          </a:p>
          <a:p>
            <a:pPr algn="ctr"/>
            <a:r>
              <a:rPr lang="fr-CA" altLang="fr-FR" sz="1400" b="1">
                <a:solidFill>
                  <a:srgbClr val="000000"/>
                </a:solidFill>
                <a:latin typeface="Arial" panose="020B0604020202020204" pitchFamily="34" charset="0"/>
                <a:cs typeface="Arial" panose="020B0604020202020204" pitchFamily="34" charset="0"/>
              </a:rPr>
              <a:t>H03-109, H03-113, H03-116 </a:t>
            </a:r>
          </a:p>
          <a:p>
            <a:pPr algn="ctr"/>
            <a:r>
              <a:rPr lang="fr-CA" altLang="fr-FR" sz="1400" b="1">
                <a:solidFill>
                  <a:srgbClr val="000000"/>
                </a:solidFill>
                <a:latin typeface="Arial" panose="020B0604020202020204" pitchFamily="34" charset="0"/>
                <a:cs typeface="Arial" panose="020B0604020202020204" pitchFamily="34" charset="0"/>
              </a:rPr>
              <a:t>de la Pointe-Sud.</a:t>
            </a:r>
            <a:endParaRPr lang="fr-CA" altLang="fr-FR" sz="2000" b="1">
              <a:solidFill>
                <a:srgbClr val="000000"/>
              </a:solidFill>
              <a:latin typeface="Myriad Pro Cond" panose="020B0506030403020204" pitchFamily="34" charset="0"/>
            </a:endParaRPr>
          </a:p>
        </p:txBody>
      </p:sp>
      <p:pic>
        <p:nvPicPr>
          <p:cNvPr id="6147" name="Picture 4" descr="Avis Image.jpg">
            <a:extLst>
              <a:ext uri="{FF2B5EF4-FFF2-40B4-BE49-F238E27FC236}">
                <a16:creationId xmlns:a16="http://schemas.microsoft.com/office/drawing/2014/main" id="{B906C6B7-2B20-43C2-BBE6-DAE99F66A6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313"/>
            <a:ext cx="4114800"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9" descr="20 Annexe 2">
            <a:extLst>
              <a:ext uri="{FF2B5EF4-FFF2-40B4-BE49-F238E27FC236}">
                <a16:creationId xmlns:a16="http://schemas.microsoft.com/office/drawing/2014/main" id="{1489D03C-A953-467B-B93D-04BA0E2C8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3038"/>
            <a:ext cx="6132513"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0">
            <a:extLst>
              <a:ext uri="{FF2B5EF4-FFF2-40B4-BE49-F238E27FC236}">
                <a16:creationId xmlns:a16="http://schemas.microsoft.com/office/drawing/2014/main" id="{670C4DF3-1EFD-4871-A7C5-063595BD9A98}"/>
              </a:ext>
            </a:extLst>
          </p:cNvPr>
          <p:cNvSpPr txBox="1">
            <a:spLocks noChangeArrowheads="1"/>
          </p:cNvSpPr>
          <p:nvPr/>
        </p:nvSpPr>
        <p:spPr bwMode="auto">
          <a:xfrm>
            <a:off x="6994525" y="11160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fr-FR" altLang="fr-FR"/>
          </a:p>
        </p:txBody>
      </p:sp>
      <p:sp>
        <p:nvSpPr>
          <p:cNvPr id="7172" name="TextBox 5">
            <a:extLst>
              <a:ext uri="{FF2B5EF4-FFF2-40B4-BE49-F238E27FC236}">
                <a16:creationId xmlns:a16="http://schemas.microsoft.com/office/drawing/2014/main" id="{C5675849-C6F1-43FC-816B-17995ACB0CCC}"/>
              </a:ext>
            </a:extLst>
          </p:cNvPr>
          <p:cNvSpPr txBox="1">
            <a:spLocks noChangeArrowheads="1"/>
          </p:cNvSpPr>
          <p:nvPr/>
        </p:nvSpPr>
        <p:spPr bwMode="auto">
          <a:xfrm>
            <a:off x="6400800" y="1828800"/>
            <a:ext cx="2590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fr-CA" altLang="fr-FR" sz="1600" b="1">
                <a:solidFill>
                  <a:srgbClr val="000000"/>
                </a:solidFill>
                <a:latin typeface="Arial" panose="020B0604020202020204" pitchFamily="34" charset="0"/>
                <a:cs typeface="Arial" panose="020B0604020202020204" pitchFamily="34" charset="0"/>
              </a:rPr>
              <a:t>ÉLECTION MONTRÉAL</a:t>
            </a:r>
          </a:p>
          <a:p>
            <a:pPr algn="ctr"/>
            <a:r>
              <a:rPr lang="fr-CA" altLang="fr-FR" sz="1600" b="1">
                <a:solidFill>
                  <a:srgbClr val="000000"/>
                </a:solidFill>
                <a:latin typeface="Arial" panose="020B0604020202020204" pitchFamily="34" charset="0"/>
                <a:cs typeface="Arial" panose="020B0604020202020204" pitchFamily="34" charset="0"/>
              </a:rPr>
              <a:t>5 NOVEMBRE 2017</a:t>
            </a:r>
          </a:p>
          <a:p>
            <a:pPr algn="ctr"/>
            <a:endParaRPr lang="fr-CA" altLang="fr-FR" sz="1400">
              <a:solidFill>
                <a:srgbClr val="000000"/>
              </a:solidFill>
              <a:latin typeface="Arial" panose="020B0604020202020204" pitchFamily="34" charset="0"/>
              <a:cs typeface="Arial" panose="020B0604020202020204" pitchFamily="34" charset="0"/>
            </a:endParaRPr>
          </a:p>
          <a:p>
            <a:pPr algn="ctr"/>
            <a:r>
              <a:rPr lang="fr-CA" altLang="fr-FR" sz="1400" b="1">
                <a:solidFill>
                  <a:srgbClr val="000000"/>
                </a:solidFill>
                <a:latin typeface="Arial" panose="020B0604020202020204" pitchFamily="34" charset="0"/>
                <a:cs typeface="Arial" panose="020B0604020202020204" pitchFamily="34" charset="0"/>
              </a:rPr>
              <a:t>Demandons aux candidats</a:t>
            </a:r>
          </a:p>
          <a:p>
            <a:pPr algn="ctr"/>
            <a:r>
              <a:rPr lang="fr-CA" altLang="fr-FR" sz="1400" b="1">
                <a:solidFill>
                  <a:srgbClr val="000000"/>
                </a:solidFill>
                <a:latin typeface="Arial" panose="020B0604020202020204" pitchFamily="34" charset="0"/>
                <a:cs typeface="Arial" panose="020B0604020202020204" pitchFamily="34" charset="0"/>
              </a:rPr>
              <a:t>et candidates de :</a:t>
            </a:r>
          </a:p>
          <a:p>
            <a:pPr algn="ctr"/>
            <a:r>
              <a:rPr lang="fr-CA" altLang="fr-FR" sz="1400" b="1">
                <a:solidFill>
                  <a:srgbClr val="000000"/>
                </a:solidFill>
                <a:latin typeface="Arial" panose="020B0604020202020204" pitchFamily="34" charset="0"/>
                <a:cs typeface="Arial" panose="020B0604020202020204" pitchFamily="34" charset="0"/>
              </a:rPr>
              <a:t> </a:t>
            </a:r>
          </a:p>
          <a:p>
            <a:pPr algn="ctr"/>
            <a:r>
              <a:rPr lang="fr-CA" altLang="fr-FR" sz="1400" b="1">
                <a:solidFill>
                  <a:srgbClr val="000000"/>
                </a:solidFill>
                <a:latin typeface="Arial" panose="020B0604020202020204" pitchFamily="34" charset="0"/>
                <a:cs typeface="Arial" panose="020B0604020202020204" pitchFamily="34" charset="0"/>
              </a:rPr>
              <a:t>Procéder à un référendum auprès de la population de L’Île-des-Soeurs </a:t>
            </a:r>
          </a:p>
          <a:p>
            <a:pPr algn="ctr"/>
            <a:r>
              <a:rPr lang="fr-CA" altLang="fr-FR" sz="1400" b="1">
                <a:solidFill>
                  <a:srgbClr val="000000"/>
                </a:solidFill>
                <a:latin typeface="Arial" panose="020B0604020202020204" pitchFamily="34" charset="0"/>
                <a:cs typeface="Arial" panose="020B0604020202020204" pitchFamily="34" charset="0"/>
              </a:rPr>
              <a:t>pour modifier le règlement de zonage 1700-115 </a:t>
            </a:r>
          </a:p>
          <a:p>
            <a:pPr algn="ctr"/>
            <a:r>
              <a:rPr lang="fr-CA" altLang="fr-FR" sz="1400" b="1">
                <a:solidFill>
                  <a:srgbClr val="000000"/>
                </a:solidFill>
                <a:latin typeface="Arial" panose="020B0604020202020204" pitchFamily="34" charset="0"/>
                <a:cs typeface="Arial" panose="020B0604020202020204" pitchFamily="34" charset="0"/>
              </a:rPr>
              <a:t>et imposer </a:t>
            </a:r>
          </a:p>
          <a:p>
            <a:pPr algn="ctr"/>
            <a:r>
              <a:rPr lang="fr-CA" altLang="fr-FR" sz="1400" b="1">
                <a:solidFill>
                  <a:srgbClr val="000000"/>
                </a:solidFill>
                <a:latin typeface="Arial" panose="020B0604020202020204" pitchFamily="34" charset="0"/>
                <a:cs typeface="Arial" panose="020B0604020202020204" pitchFamily="34" charset="0"/>
              </a:rPr>
              <a:t>une hauteur maximale de </a:t>
            </a:r>
          </a:p>
          <a:p>
            <a:pPr algn="ctr"/>
            <a:r>
              <a:rPr lang="fr-CA" altLang="fr-FR" sz="1400" b="1">
                <a:solidFill>
                  <a:srgbClr val="000000"/>
                </a:solidFill>
                <a:latin typeface="Arial" panose="020B0604020202020204" pitchFamily="34" charset="0"/>
                <a:cs typeface="Arial" panose="020B0604020202020204" pitchFamily="34" charset="0"/>
              </a:rPr>
              <a:t>10 étages </a:t>
            </a:r>
          </a:p>
          <a:p>
            <a:pPr algn="ctr"/>
            <a:r>
              <a:rPr lang="fr-CA" altLang="fr-FR" sz="1400" b="1">
                <a:solidFill>
                  <a:srgbClr val="000000"/>
                </a:solidFill>
                <a:latin typeface="Arial" panose="020B0604020202020204" pitchFamily="34" charset="0"/>
                <a:cs typeface="Arial" panose="020B0604020202020204" pitchFamily="34" charset="0"/>
              </a:rPr>
              <a:t>sur toute nouvelle construction dans les zones </a:t>
            </a:r>
          </a:p>
          <a:p>
            <a:pPr algn="ctr"/>
            <a:r>
              <a:rPr lang="fr-CA" altLang="fr-FR" sz="1400" b="1">
                <a:solidFill>
                  <a:srgbClr val="000000"/>
                </a:solidFill>
                <a:latin typeface="Arial" panose="020B0604020202020204" pitchFamily="34" charset="0"/>
                <a:cs typeface="Arial" panose="020B0604020202020204" pitchFamily="34" charset="0"/>
              </a:rPr>
              <a:t>H03-109, H03-113, H03-116.</a:t>
            </a:r>
          </a:p>
          <a:p>
            <a:endParaRPr lang="fr-CA" altLang="fr-FR">
              <a:latin typeface="Arial" panose="020B0604020202020204" pitchFamily="34" charset="0"/>
              <a:cs typeface="Arial" panose="020B0604020202020204" pitchFamily="34" charset="0"/>
            </a:endParaRPr>
          </a:p>
        </p:txBody>
      </p:sp>
      <p:sp>
        <p:nvSpPr>
          <p:cNvPr id="7173" name="TextBox 4">
            <a:extLst>
              <a:ext uri="{FF2B5EF4-FFF2-40B4-BE49-F238E27FC236}">
                <a16:creationId xmlns:a16="http://schemas.microsoft.com/office/drawing/2014/main" id="{C1400798-EBC2-4B7C-9B8F-FA83BA21AC01}"/>
              </a:ext>
            </a:extLst>
          </p:cNvPr>
          <p:cNvSpPr txBox="1">
            <a:spLocks noChangeArrowheads="1"/>
          </p:cNvSpPr>
          <p:nvPr/>
        </p:nvSpPr>
        <p:spPr bwMode="auto">
          <a:xfrm>
            <a:off x="228600" y="357188"/>
            <a:ext cx="8458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fr-CA" altLang="fr-FR" sz="1600" b="1">
                <a:solidFill>
                  <a:srgbClr val="000000"/>
                </a:solidFill>
                <a:latin typeface="Arial" panose="020B0604020202020204" pitchFamily="34" charset="0"/>
                <a:cs typeface="Arial" panose="020B0604020202020204" pitchFamily="34" charset="0"/>
              </a:rPr>
              <a:t>Élection Montréal, c’est l’occasion de voter pour la protection des vues sur le fleuve et les rapides qui donnent à Montréal son identité</a:t>
            </a:r>
          </a:p>
          <a:p>
            <a:endParaRPr lang="fr-CA" altLang="fr-F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45AB4690-0AB4-48C4-9290-0B48807FD530}"/>
              </a:ext>
            </a:extLst>
          </p:cNvPr>
          <p:cNvSpPr txBox="1">
            <a:spLocks noChangeArrowheads="1"/>
          </p:cNvSpPr>
          <p:nvPr/>
        </p:nvSpPr>
        <p:spPr bwMode="auto">
          <a:xfrm>
            <a:off x="0" y="204788"/>
            <a:ext cx="9144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fr-CA" altLang="fr-FR" sz="1600" b="1">
                <a:solidFill>
                  <a:srgbClr val="000000"/>
                </a:solidFill>
                <a:latin typeface="Arial" panose="020B0604020202020204" pitchFamily="34" charset="0"/>
                <a:cs typeface="Arial" panose="020B0604020202020204" pitchFamily="34" charset="0"/>
              </a:rPr>
              <a:t>Les vues sur le fleuve Saint-Laurent et les rapides de Lachine depuis et vers</a:t>
            </a:r>
          </a:p>
          <a:p>
            <a:pPr algn="ctr"/>
            <a:r>
              <a:rPr lang="fr-CA" altLang="fr-FR" sz="1600" b="1">
                <a:solidFill>
                  <a:srgbClr val="000000"/>
                </a:solidFill>
                <a:latin typeface="Arial" panose="020B0604020202020204" pitchFamily="34" charset="0"/>
                <a:cs typeface="Arial" panose="020B0604020202020204" pitchFamily="34" charset="0"/>
              </a:rPr>
              <a:t>le mont Royal constituent un patrimoine national</a:t>
            </a:r>
          </a:p>
          <a:p>
            <a:endParaRPr lang="en-US" altLang="fr-FR" b="1">
              <a:solidFill>
                <a:srgbClr val="000000"/>
              </a:solidFill>
              <a:latin typeface="Arial" panose="020B0604020202020204" pitchFamily="34" charset="0"/>
            </a:endParaRPr>
          </a:p>
        </p:txBody>
      </p:sp>
      <p:pic>
        <p:nvPicPr>
          <p:cNvPr id="8195" name="Picture 3" descr="Plaques">
            <a:extLst>
              <a:ext uri="{FF2B5EF4-FFF2-40B4-BE49-F238E27FC236}">
                <a16:creationId xmlns:a16="http://schemas.microsoft.com/office/drawing/2014/main" id="{44AC2E2F-3D60-41F0-A985-2F886D880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973138"/>
            <a:ext cx="6105525"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A54F603-72FA-4898-9FBE-1EEB76C3D057}"/>
              </a:ext>
            </a:extLst>
          </p:cNvPr>
          <p:cNvSpPr>
            <a:spLocks noGrp="1" noChangeArrowheads="1"/>
          </p:cNvSpPr>
          <p:nvPr>
            <p:ph type="body" idx="1"/>
          </p:nvPr>
        </p:nvSpPr>
        <p:spPr>
          <a:xfrm>
            <a:off x="152400" y="457200"/>
            <a:ext cx="4191000" cy="3429000"/>
          </a:xfrm>
        </p:spPr>
        <p:txBody>
          <a:bodyPr/>
          <a:lstStyle/>
          <a:p>
            <a:pPr>
              <a:lnSpc>
                <a:spcPct val="80000"/>
              </a:lnSpc>
              <a:buClr>
                <a:schemeClr val="tx1"/>
              </a:buClr>
              <a:buFont typeface="Wingdings" panose="05000000000000000000" pitchFamily="2" charset="2"/>
              <a:buNone/>
            </a:pPr>
            <a:r>
              <a:rPr lang="fr-CA" altLang="fr-FR" sz="1600" b="1">
                <a:solidFill>
                  <a:srgbClr val="000000"/>
                </a:solidFill>
                <a:effectLst/>
                <a:latin typeface="Arial" panose="020B0604020202020204" pitchFamily="34" charset="0"/>
              </a:rPr>
              <a:t>	</a:t>
            </a:r>
            <a:r>
              <a:rPr lang="fr-CA" altLang="fr-FR" sz="1600" b="1">
                <a:solidFill>
                  <a:srgbClr val="000000"/>
                </a:solidFill>
                <a:effectLst/>
                <a:latin typeface="Arial" panose="020B0604020202020204" pitchFamily="34" charset="0"/>
                <a:cs typeface="Arial" panose="020B0604020202020204" pitchFamily="34" charset="0"/>
              </a:rPr>
              <a:t>Notes biographiques</a:t>
            </a:r>
          </a:p>
          <a:p>
            <a:pPr>
              <a:lnSpc>
                <a:spcPct val="80000"/>
              </a:lnSpc>
              <a:buClr>
                <a:schemeClr val="tx1"/>
              </a:buClr>
              <a:buFont typeface="Wingdings" panose="05000000000000000000" pitchFamily="2" charset="2"/>
              <a:buNone/>
            </a:pPr>
            <a:endParaRPr lang="fr-CA" altLang="fr-FR" sz="1400" b="1">
              <a:solidFill>
                <a:srgbClr val="000000"/>
              </a:solidFill>
              <a:effectLst/>
              <a:latin typeface="Arial" panose="020B0604020202020204" pitchFamily="34" charset="0"/>
              <a:cs typeface="Arial" panose="020B0604020202020204" pitchFamily="34" charset="0"/>
            </a:endParaRPr>
          </a:p>
          <a:p>
            <a:pPr>
              <a:spcBef>
                <a:spcPct val="0"/>
              </a:spcBef>
              <a:buClr>
                <a:schemeClr val="tx1"/>
              </a:buClr>
              <a:buFont typeface="Wingdings" panose="05000000000000000000" pitchFamily="2" charset="2"/>
              <a:buNone/>
            </a:pPr>
            <a:r>
              <a:rPr lang="fr-CA" altLang="fr-FR" sz="1400">
                <a:solidFill>
                  <a:srgbClr val="000000"/>
                </a:solidFill>
                <a:effectLst/>
                <a:latin typeface="Arial" panose="020B0604020202020204" pitchFamily="34" charset="0"/>
                <a:cs typeface="Arial" panose="020B0604020202020204" pitchFamily="34" charset="0"/>
              </a:rPr>
              <a:t>	Depuis l’an 2000, Mme Nina Blussé Gould est présidente du Comité Patrimoine-IDS, organisme à but non lucratif incorporé, voué depuis 1998 à la conservation du patrimoine naturel du boisé de L’Île-des-Sœurs. </a:t>
            </a:r>
          </a:p>
          <a:p>
            <a:pPr algn="just">
              <a:spcBef>
                <a:spcPct val="0"/>
              </a:spcBef>
              <a:buClr>
                <a:schemeClr val="tx1"/>
              </a:buClr>
              <a:buFont typeface="Wingdings" panose="05000000000000000000" pitchFamily="2" charset="2"/>
              <a:buNone/>
            </a:pPr>
            <a:endParaRPr lang="fr-CA" altLang="fr-FR" sz="1400">
              <a:solidFill>
                <a:srgbClr val="000000"/>
              </a:solidFill>
              <a:effectLst/>
              <a:latin typeface="Arial" panose="020B0604020202020204" pitchFamily="34" charset="0"/>
              <a:cs typeface="Arial" panose="020B0604020202020204" pitchFamily="34" charset="0"/>
            </a:endParaRPr>
          </a:p>
          <a:p>
            <a:pPr>
              <a:spcBef>
                <a:spcPct val="0"/>
              </a:spcBef>
              <a:buClr>
                <a:schemeClr val="tx1"/>
              </a:buClr>
              <a:buFont typeface="Wingdings" panose="05000000000000000000" pitchFamily="2" charset="2"/>
              <a:buNone/>
            </a:pPr>
            <a:r>
              <a:rPr lang="fr-CA" altLang="fr-FR" sz="1400">
                <a:solidFill>
                  <a:srgbClr val="000000"/>
                </a:solidFill>
                <a:effectLst/>
                <a:latin typeface="Arial" panose="020B0604020202020204" pitchFamily="34" charset="0"/>
                <a:cs typeface="Arial" panose="020B0604020202020204" pitchFamily="34" charset="0"/>
              </a:rPr>
              <a:t>	Elle a mené la campagne de financement de 3,5 M $ pour ajouter 2 hectares aux 3 de Verdun, soit 5 hectares protégés par une servitude de conservation, portant la superficie du boisé Saint-Paul à 26 ha. </a:t>
            </a:r>
          </a:p>
        </p:txBody>
      </p:sp>
      <p:sp>
        <p:nvSpPr>
          <p:cNvPr id="9219" name="Text Box 3">
            <a:extLst>
              <a:ext uri="{FF2B5EF4-FFF2-40B4-BE49-F238E27FC236}">
                <a16:creationId xmlns:a16="http://schemas.microsoft.com/office/drawing/2014/main" id="{846C31A7-9ADD-4F03-95FC-D119CCCA3A38}"/>
              </a:ext>
            </a:extLst>
          </p:cNvPr>
          <p:cNvSpPr txBox="1">
            <a:spLocks noChangeArrowheads="1"/>
          </p:cNvSpPr>
          <p:nvPr/>
        </p:nvSpPr>
        <p:spPr bwMode="auto">
          <a:xfrm>
            <a:off x="457200" y="4070350"/>
            <a:ext cx="71628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fr-CA" altLang="fr-FR" sz="1600">
                <a:solidFill>
                  <a:srgbClr val="000000"/>
                </a:solidFill>
                <a:latin typeface="Arial" panose="020B0604020202020204" pitchFamily="34" charset="0"/>
                <a:cs typeface="Arial" panose="020B0604020202020204" pitchFamily="34" charset="0"/>
              </a:rPr>
              <a:t>Nina Blussé Gould, présidente </a:t>
            </a:r>
          </a:p>
          <a:p>
            <a:r>
              <a:rPr lang="fr-CA" altLang="fr-FR" sz="1400">
                <a:solidFill>
                  <a:srgbClr val="000000"/>
                </a:solidFill>
                <a:latin typeface="Arial" panose="020B0604020202020204" pitchFamily="34" charset="0"/>
                <a:cs typeface="Arial" panose="020B0604020202020204" pitchFamily="34" charset="0"/>
              </a:rPr>
              <a:t>Comité pour la protection du patrimoine - Île des Sœurs (CPP-IDS)</a:t>
            </a:r>
          </a:p>
          <a:p>
            <a:r>
              <a:rPr lang="fr-CA" altLang="fr-FR" sz="1200">
                <a:solidFill>
                  <a:srgbClr val="000000"/>
                </a:solidFill>
                <a:latin typeface="Arial" panose="020B0604020202020204" pitchFamily="34" charset="0"/>
                <a:cs typeface="Arial" panose="020B0604020202020204" pitchFamily="34" charset="0"/>
              </a:rPr>
              <a:t>Bénévole de l'année, Verdun, environnement 2001</a:t>
            </a:r>
          </a:p>
          <a:p>
            <a:r>
              <a:rPr lang="fr-CA" altLang="fr-FR" sz="1200">
                <a:solidFill>
                  <a:srgbClr val="000000"/>
                </a:solidFill>
                <a:latin typeface="Arial" panose="020B0604020202020204" pitchFamily="34" charset="0"/>
                <a:cs typeface="Arial" panose="020B0604020202020204" pitchFamily="34" charset="0"/>
              </a:rPr>
              <a:t>PRIX ORANGE de Sauvons Montréal, parcs et espaces publics 2002</a:t>
            </a:r>
          </a:p>
          <a:p>
            <a:r>
              <a:rPr lang="fr-CA" altLang="fr-FR" sz="1200">
                <a:solidFill>
                  <a:srgbClr val="000000"/>
                </a:solidFill>
                <a:latin typeface="Arial" panose="020B0604020202020204" pitchFamily="34" charset="0"/>
                <a:cs typeface="Arial" panose="020B0604020202020204" pitchFamily="34" charset="0"/>
              </a:rPr>
              <a:t>Médaille du Jubilé de la Reine, patrimoine naturel verdunois 2004 </a:t>
            </a:r>
          </a:p>
          <a:p>
            <a:r>
              <a:rPr lang="fr-CA" altLang="fr-FR" sz="1200">
                <a:solidFill>
                  <a:srgbClr val="000000"/>
                </a:solidFill>
                <a:latin typeface="Arial" panose="020B0604020202020204" pitchFamily="34" charset="0"/>
                <a:cs typeface="Arial" panose="020B0604020202020204" pitchFamily="34" charset="0"/>
              </a:rPr>
              <a:t>Lauréate des Prix canadiens de l’environnement, Prix d’action communautaire : Conservation 2005 </a:t>
            </a:r>
          </a:p>
          <a:p>
            <a:r>
              <a:rPr lang="fr-CA" altLang="fr-FR" sz="1200">
                <a:solidFill>
                  <a:srgbClr val="000000"/>
                </a:solidFill>
                <a:latin typeface="Arial" panose="020B0604020202020204" pitchFamily="34" charset="0"/>
                <a:cs typeface="Arial" panose="020B0604020202020204" pitchFamily="34" charset="0"/>
              </a:rPr>
              <a:t>Distinction, environnement, ELLE QUÉBEC 2005 </a:t>
            </a:r>
          </a:p>
          <a:p>
            <a:r>
              <a:rPr lang="fr-CA" altLang="fr-FR" sz="1200">
                <a:solidFill>
                  <a:srgbClr val="000000"/>
                </a:solidFill>
                <a:latin typeface="Arial" panose="020B0604020202020204" pitchFamily="34" charset="0"/>
                <a:cs typeface="Arial" panose="020B0604020202020204" pitchFamily="34" charset="0"/>
              </a:rPr>
              <a:t>Partenaire du projet du </a:t>
            </a:r>
            <a:r>
              <a:rPr lang="fr-FR" altLang="fr-FR" sz="1200">
                <a:solidFill>
                  <a:srgbClr val="000000"/>
                </a:solidFill>
                <a:latin typeface="Arial" panose="020B0604020202020204" pitchFamily="34" charset="0"/>
                <a:cs typeface="Arial" panose="020B0604020202020204" pitchFamily="34" charset="0"/>
              </a:rPr>
              <a:t>Parc écologique de l’Archipel de Montréal 2007</a:t>
            </a:r>
          </a:p>
          <a:p>
            <a:r>
              <a:rPr lang="fr-FR" altLang="fr-FR" sz="1200">
                <a:solidFill>
                  <a:srgbClr val="000000"/>
                </a:solidFill>
                <a:latin typeface="Arial" panose="020B0604020202020204" pitchFamily="34" charset="0"/>
                <a:cs typeface="Arial" panose="020B0604020202020204" pitchFamily="34" charset="0"/>
              </a:rPr>
              <a:t>Participante au 1er Forum québécois sur la demande sociale en paysage, le Paysage en Actions, Université de Montréal 2008</a:t>
            </a:r>
          </a:p>
          <a:p>
            <a:r>
              <a:rPr lang="fr-FR" altLang="fr-FR" sz="1200">
                <a:solidFill>
                  <a:srgbClr val="000000"/>
                </a:solidFill>
                <a:latin typeface="Arial" panose="020B0604020202020204" pitchFamily="34" charset="0"/>
                <a:cs typeface="Arial" panose="020B0604020202020204" pitchFamily="34" charset="0"/>
              </a:rPr>
              <a:t>Demandeuse </a:t>
            </a:r>
            <a:r>
              <a:rPr lang="fr-CA" altLang="fr-FR" sz="1200">
                <a:solidFill>
                  <a:srgbClr val="000000"/>
                </a:solidFill>
                <a:latin typeface="Arial" panose="020B0604020202020204" pitchFamily="34" charset="0"/>
                <a:cs typeface="Arial" panose="020B0604020202020204" pitchFamily="34" charset="0"/>
              </a:rPr>
              <a:t>d’attribution de statut juridique d’arrondissement historique et naturel pour le territoire des Rapides de Lachine entre les ponts Mercier et Champlain, Ministère de la Culture 2009 </a:t>
            </a:r>
            <a:endParaRPr lang="en-US" altLang="fr-FR" sz="1200">
              <a:solidFill>
                <a:srgbClr val="000000"/>
              </a:solidFill>
              <a:latin typeface="Arial" panose="020B0604020202020204" pitchFamily="34" charset="0"/>
              <a:cs typeface="Arial" panose="020B0604020202020204" pitchFamily="34" charset="0"/>
            </a:endParaRPr>
          </a:p>
          <a:p>
            <a:pPr>
              <a:buFontTx/>
              <a:buChar char="•"/>
            </a:pPr>
            <a:endParaRPr lang="en-US" altLang="fr-FR" sz="1400">
              <a:solidFill>
                <a:srgbClr val="000000"/>
              </a:solidFill>
              <a:latin typeface="Arial" panose="020B0604020202020204" pitchFamily="34" charset="0"/>
              <a:cs typeface="Arial" panose="020B0604020202020204" pitchFamily="34" charset="0"/>
            </a:endParaRPr>
          </a:p>
          <a:p>
            <a:pPr>
              <a:spcBef>
                <a:spcPct val="50000"/>
              </a:spcBef>
            </a:pPr>
            <a:endParaRPr lang="en-US" altLang="fr-FR" sz="1400">
              <a:solidFill>
                <a:srgbClr val="000000"/>
              </a:solidFill>
              <a:latin typeface="Arial" panose="020B0604020202020204" pitchFamily="34" charset="0"/>
              <a:cs typeface="Arial" panose="020B0604020202020204" pitchFamily="34" charset="0"/>
            </a:endParaRPr>
          </a:p>
        </p:txBody>
      </p:sp>
      <p:sp>
        <p:nvSpPr>
          <p:cNvPr id="9220" name="Text Box 4">
            <a:extLst>
              <a:ext uri="{FF2B5EF4-FFF2-40B4-BE49-F238E27FC236}">
                <a16:creationId xmlns:a16="http://schemas.microsoft.com/office/drawing/2014/main" id="{252989D9-9DAE-4D4F-9C58-F50E3C7B164D}"/>
              </a:ext>
            </a:extLst>
          </p:cNvPr>
          <p:cNvSpPr txBox="1">
            <a:spLocks noChangeArrowheads="1"/>
          </p:cNvSpPr>
          <p:nvPr/>
        </p:nvSpPr>
        <p:spPr bwMode="auto">
          <a:xfrm>
            <a:off x="4648200" y="838200"/>
            <a:ext cx="396240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fr-CA" altLang="fr-FR" sz="1400">
                <a:solidFill>
                  <a:srgbClr val="000000"/>
                </a:solidFill>
                <a:latin typeface="Arial" panose="020B0604020202020204" pitchFamily="34" charset="0"/>
                <a:cs typeface="Arial" panose="020B0604020202020204" pitchFamily="34" charset="0"/>
              </a:rPr>
              <a:t>Pour assurer le développement durable du paysage des rapides de Lachine qui inclut le boisé, ses zones tampon et les rives de l’île des Sœurs, Nina Gould et ses bénévoles ont présenté à Verdun et à Montréal deux pétitions et une demande de rezonage de la Pointe-Sud. </a:t>
            </a:r>
          </a:p>
          <a:p>
            <a:endParaRPr lang="fr-CA" altLang="fr-FR" sz="1400">
              <a:solidFill>
                <a:srgbClr val="000000"/>
              </a:solidFill>
              <a:latin typeface="Arial" panose="020B0604020202020204" pitchFamily="34" charset="0"/>
              <a:cs typeface="Arial" panose="020B0604020202020204" pitchFamily="34" charset="0"/>
            </a:endParaRPr>
          </a:p>
          <a:p>
            <a:r>
              <a:rPr lang="fr-CA" altLang="fr-FR" sz="1400">
                <a:solidFill>
                  <a:srgbClr val="000000"/>
                </a:solidFill>
                <a:latin typeface="Arial" panose="020B0604020202020204" pitchFamily="34" charset="0"/>
                <a:cs typeface="Arial" panose="020B0604020202020204" pitchFamily="34" charset="0"/>
              </a:rPr>
              <a:t>En 2005, Mme Gould a demandé au Conseil du Patrimoine de Montréal d’évaluer l’impact de multiples tours sur les vues du mont Royal. </a:t>
            </a:r>
          </a:p>
          <a:p>
            <a:endParaRPr lang="fr-CA" altLang="fr-FR" sz="1400">
              <a:solidFill>
                <a:srgbClr val="000000"/>
              </a:solidFill>
              <a:latin typeface="Arial" panose="020B0604020202020204" pitchFamily="34" charset="0"/>
              <a:cs typeface="Arial" panose="020B0604020202020204" pitchFamily="34" charset="0"/>
            </a:endParaRPr>
          </a:p>
          <a:p>
            <a:r>
              <a:rPr lang="fr-CA" altLang="fr-FR" sz="1400">
                <a:solidFill>
                  <a:srgbClr val="000000"/>
                </a:solidFill>
                <a:latin typeface="Arial" panose="020B0604020202020204" pitchFamily="34" charset="0"/>
                <a:cs typeface="Arial" panose="020B0604020202020204" pitchFamily="34" charset="0"/>
              </a:rPr>
              <a:t>En 2017, elle recommande qu’une hauteur  maximale de 10 étages seulement y soit imposée.</a:t>
            </a:r>
          </a:p>
          <a:p>
            <a:pPr>
              <a:lnSpc>
                <a:spcPct val="80000"/>
              </a:lnSpc>
              <a:spcBef>
                <a:spcPct val="2000"/>
              </a:spcBef>
            </a:pPr>
            <a:endParaRPr lang="en-US" altLang="fr-FR" sz="1600">
              <a:solidFill>
                <a:srgbClr val="000000"/>
              </a:solidFill>
              <a:latin typeface="Arial" panose="020B0604020202020204" pitchFamily="34" charset="0"/>
            </a:endParaRPr>
          </a:p>
        </p:txBody>
      </p:sp>
      <p:pic>
        <p:nvPicPr>
          <p:cNvPr id="9221" name="Picture 5" descr="French logo for Comite patrimoine">
            <a:extLst>
              <a:ext uri="{FF2B5EF4-FFF2-40B4-BE49-F238E27FC236}">
                <a16:creationId xmlns:a16="http://schemas.microsoft.com/office/drawing/2014/main" id="{C41CD837-5005-4190-A8EF-F05794E8F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00500"/>
            <a:ext cx="1219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Teamwork">
  <a:themeElements>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849</TotalTime>
  <Words>471</Words>
  <Application>Microsoft Office PowerPoint</Application>
  <PresentationFormat>Affichage à l'écran (4:3)</PresentationFormat>
  <Paragraphs>94</Paragraphs>
  <Slides>7</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Garamond</vt:lpstr>
      <vt:lpstr>Arial</vt:lpstr>
      <vt:lpstr>Calibri</vt:lpstr>
      <vt:lpstr>Myriad Pro Cond</vt:lpstr>
      <vt:lpstr>Wingdings</vt:lpstr>
      <vt:lpstr>Teamwork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Quantum Management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Duffy</dc:creator>
  <cp:lastModifiedBy>Serge Bellemare</cp:lastModifiedBy>
  <cp:revision>71</cp:revision>
  <dcterms:created xsi:type="dcterms:W3CDTF">2008-06-11T12:52:17Z</dcterms:created>
  <dcterms:modified xsi:type="dcterms:W3CDTF">2017-10-26T23:36:27Z</dcterms:modified>
</cp:coreProperties>
</file>